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57.svg" ContentType="image/svg+xml"/>
  <Override PartName="/ppt/media/image59.svg" ContentType="image/svg+xml"/>
  <Override PartName="/ppt/media/image6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2"/>
  </p:handoutMasterIdLst>
  <p:sldIdLst>
    <p:sldId id="2241" r:id="rId3"/>
    <p:sldId id="2323" r:id="rId5"/>
    <p:sldId id="2988" r:id="rId6"/>
    <p:sldId id="2989" r:id="rId7"/>
    <p:sldId id="2990" r:id="rId8"/>
    <p:sldId id="2997" r:id="rId9"/>
    <p:sldId id="3087" r:id="rId10"/>
    <p:sldId id="3120" r:id="rId11"/>
    <p:sldId id="3088" r:id="rId12"/>
    <p:sldId id="3116" r:id="rId13"/>
    <p:sldId id="3117" r:id="rId14"/>
    <p:sldId id="2285" r:id="rId15"/>
    <p:sldId id="3089" r:id="rId16"/>
    <p:sldId id="3000" r:id="rId17"/>
    <p:sldId id="3090" r:id="rId18"/>
    <p:sldId id="3118" r:id="rId19"/>
    <p:sldId id="3092" r:id="rId20"/>
    <p:sldId id="3094" r:id="rId21"/>
    <p:sldId id="3001" r:id="rId22"/>
    <p:sldId id="3002" r:id="rId23"/>
    <p:sldId id="3003" r:id="rId24"/>
    <p:sldId id="3004" r:id="rId25"/>
    <p:sldId id="3005" r:id="rId26"/>
    <p:sldId id="3006" r:id="rId27"/>
    <p:sldId id="3007" r:id="rId28"/>
    <p:sldId id="2893" r:id="rId29"/>
    <p:sldId id="2894" r:id="rId30"/>
    <p:sldId id="2895" r:id="rId31"/>
    <p:sldId id="3082" r:id="rId32"/>
    <p:sldId id="3083" r:id="rId33"/>
    <p:sldId id="3123" r:id="rId34"/>
    <p:sldId id="3008" r:id="rId35"/>
    <p:sldId id="3093" r:id="rId36"/>
    <p:sldId id="3095" r:id="rId37"/>
    <p:sldId id="2681" r:id="rId38"/>
    <p:sldId id="3097" r:id="rId39"/>
    <p:sldId id="2722" r:id="rId40"/>
    <p:sldId id="3096" r:id="rId41"/>
    <p:sldId id="3098" r:id="rId42"/>
    <p:sldId id="3099" r:id="rId43"/>
    <p:sldId id="3101" r:id="rId44"/>
    <p:sldId id="3119" r:id="rId45"/>
    <p:sldId id="3014" r:id="rId46"/>
    <p:sldId id="3016" r:id="rId47"/>
    <p:sldId id="3103" r:id="rId48"/>
    <p:sldId id="3105" r:id="rId49"/>
    <p:sldId id="3106" r:id="rId50"/>
    <p:sldId id="3107" r:id="rId51"/>
    <p:sldId id="3108" r:id="rId52"/>
    <p:sldId id="3109" r:id="rId53"/>
    <p:sldId id="3110" r:id="rId54"/>
    <p:sldId id="3111" r:id="rId55"/>
    <p:sldId id="3112" r:id="rId56"/>
    <p:sldId id="3113" r:id="rId57"/>
    <p:sldId id="2306" r:id="rId58"/>
    <p:sldId id="2272" r:id="rId59"/>
    <p:sldId id="2307" r:id="rId60"/>
    <p:sldId id="2904" r:id="rId61"/>
    <p:sldId id="2309" r:id="rId62"/>
    <p:sldId id="2901" r:id="rId63"/>
    <p:sldId id="2905" r:id="rId64"/>
    <p:sldId id="2907" r:id="rId65"/>
    <p:sldId id="2910" r:id="rId66"/>
    <p:sldId id="2911" r:id="rId67"/>
    <p:sldId id="2972" r:id="rId68"/>
    <p:sldId id="2908" r:id="rId69"/>
    <p:sldId id="2906" r:id="rId70"/>
    <p:sldId id="2909" r:id="rId71"/>
    <p:sldId id="2912" r:id="rId72"/>
    <p:sldId id="2913" r:id="rId73"/>
    <p:sldId id="2914" r:id="rId74"/>
    <p:sldId id="3122" r:id="rId75"/>
    <p:sldId id="2915" r:id="rId76"/>
    <p:sldId id="2916" r:id="rId77"/>
    <p:sldId id="2917" r:id="rId78"/>
    <p:sldId id="2478" r:id="rId79"/>
    <p:sldId id="1658" r:id="rId80"/>
    <p:sldId id="2698" r:id="rId81"/>
    <p:sldId id="1593" r:id="rId82"/>
    <p:sldId id="1613" r:id="rId83"/>
    <p:sldId id="1611" r:id="rId84"/>
    <p:sldId id="2896" r:id="rId85"/>
    <p:sldId id="3017" r:id="rId86"/>
    <p:sldId id="3078" r:id="rId87"/>
    <p:sldId id="1616" r:id="rId88"/>
    <p:sldId id="1662" r:id="rId89"/>
    <p:sldId id="3079" r:id="rId90"/>
    <p:sldId id="3080" r:id="rId91"/>
    <p:sldId id="1594" r:id="rId92"/>
    <p:sldId id="2897" r:id="rId93"/>
    <p:sldId id="2900" r:id="rId94"/>
    <p:sldId id="1620" r:id="rId95"/>
    <p:sldId id="1617" r:id="rId96"/>
    <p:sldId id="3076" r:id="rId97"/>
    <p:sldId id="2465" r:id="rId98"/>
    <p:sldId id="1671" r:id="rId99"/>
    <p:sldId id="2899" r:id="rId100"/>
    <p:sldId id="2852" r:id="rId101"/>
  </p:sldIdLst>
  <p:sldSz cx="9144000" cy="5715000" type="screen16x10"/>
  <p:notesSz cx="6858000" cy="9144000"/>
  <p:custDataLst>
    <p:tags r:id="rId10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29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432FF"/>
    <a:srgbClr val="32C0D8"/>
    <a:srgbClr val="CDCCFE"/>
    <a:srgbClr val="FFE6FE"/>
    <a:srgbClr val="CDF8CC"/>
    <a:srgbClr val="00CD28"/>
    <a:srgbClr val="BF569D"/>
    <a:srgbClr val="6E45A1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29" autoAdjust="0"/>
    <p:restoredTop sz="87042" autoAdjust="0"/>
  </p:normalViewPr>
  <p:slideViewPr>
    <p:cSldViewPr>
      <p:cViewPr>
        <p:scale>
          <a:sx n="88" d="100"/>
          <a:sy n="88" d="100"/>
        </p:scale>
        <p:origin x="144" y="800"/>
      </p:cViewPr>
      <p:guideLst>
        <p:guide orient="horz" pos="2480"/>
        <p:guide pos="340"/>
        <p:guide pos="2925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65" d="100"/>
        <a:sy n="6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6" Type="http://schemas.openxmlformats.org/officeDocument/2006/relationships/tags" Target="tags/tag1.xml"/><Relationship Id="rId105" Type="http://schemas.openxmlformats.org/officeDocument/2006/relationships/tableStyles" Target="tableStyles.xml"/><Relationship Id="rId104" Type="http://schemas.openxmlformats.org/officeDocument/2006/relationships/viewProps" Target="viewProps.xml"/><Relationship Id="rId103" Type="http://schemas.openxmlformats.org/officeDocument/2006/relationships/presProps" Target="presProps.xml"/><Relationship Id="rId102" Type="http://schemas.openxmlformats.org/officeDocument/2006/relationships/handoutMaster" Target="handoutMasters/handoutMaster1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/>
              <a:t>Read locks are not replicated via </a:t>
            </a:r>
            <a:r>
              <a:rPr lang="en-GB" altLang="zh-CN" dirty="0" err="1"/>
              <a:t>Paxos</a:t>
            </a:r>
            <a:r>
              <a:rPr lang="en-GB" altLang="zh-CN" dirty="0"/>
              <a:t>, so leader failure -&gt; abort. </a:t>
            </a:r>
            <a:br>
              <a:rPr lang="en-GB" altLang="zh-CN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为什么</a:t>
            </a:r>
            <a:r>
              <a:rPr kumimoji="1" lang="en-US" altLang="zh-CN" dirty="0"/>
              <a:t>client</a:t>
            </a:r>
            <a:r>
              <a:rPr kumimoji="1" lang="zh-CN" altLang="en-US" dirty="0"/>
              <a:t>单独没法做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？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Lock is replicated only at the prepare phase to improve the performance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Prepared: get the lock, record 2PC state and Paxos state</a:t>
            </a:r>
            <a:endParaRPr kumimoji="1" lang="en-US" altLang="zh-CN" dirty="0"/>
          </a:p>
          <a:p>
            <a:r>
              <a:rPr kumimoji="1" lang="en-US" altLang="zh-CN" dirty="0"/>
              <a:t>Applied: release the lock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Prepare + Commit both require </a:t>
            </a:r>
            <a:r>
              <a:rPr kumimoji="1" lang="en-US" altLang="zh-CN" dirty="0" err="1"/>
              <a:t>Paxos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Data: 2PC through three regions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Ma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zu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luo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Time server </a:t>
            </a:r>
            <a:r>
              <a:rPr kumimoji="1" lang="zh-CN" altLang="en-US" dirty="0"/>
              <a:t>挂了怎么办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 err="1">
                <a:solidFill>
                  <a:srgbClr val="BE384B"/>
                </a:solidFill>
              </a:rPr>
              <a:t>Marzullo’s</a:t>
            </a:r>
            <a:r>
              <a:rPr lang="en-GB" altLang="zh-CN" dirty="0">
                <a:solidFill>
                  <a:srgbClr val="BE384B"/>
                </a:solidFill>
              </a:rPr>
              <a:t> algorithm also considers the case of multiple time servers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centralized?</a:t>
            </a:r>
            <a:endParaRPr kumimoji="1" lang="en-US" altLang="zh-CN" dirty="0"/>
          </a:p>
          <a:p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difficult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support</a:t>
            </a:r>
            <a:r>
              <a:rPr kumimoji="1" lang="zh-CN" altLang="en-US" dirty="0"/>
              <a:t> </a:t>
            </a:r>
            <a:r>
              <a:rPr kumimoji="1" lang="en-GB" altLang="zh-CN" dirty="0"/>
              <a:t>﻿update more than one record in</a:t>
            </a:r>
            <a:r>
              <a:rPr kumimoji="1" lang="zh-CN" altLang="en-US" dirty="0"/>
              <a:t> </a:t>
            </a:r>
            <a:r>
              <a:rPr kumimoji="1" lang="en-GB" altLang="zh-CN" dirty="0"/>
              <a:t>a transaction</a:t>
            </a:r>
            <a:endParaRPr kumimoji="1" lang="en-US" altLang="zh-CN" dirty="0"/>
          </a:p>
          <a:p>
            <a:r>
              <a:rPr kumimoji="1" lang="en-US" altLang="zh-CN" dirty="0"/>
              <a:t>Double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optimizer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Vertically: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hardware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Horizontally: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that?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middleware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Google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Ebay</a:t>
            </a:r>
            <a:endParaRPr kumimoji="1" lang="en-US" altLang="zh-CN" dirty="0"/>
          </a:p>
          <a:p>
            <a:r>
              <a:rPr kumimoji="1" lang="en-US" altLang="zh-CN" dirty="0"/>
              <a:t>Only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operations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当年这些技术还没有广泛的应用。 后面我们会看到现代系统使用这些的实现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How to shard? Range or hash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SQL: standard query language</a:t>
            </a:r>
            <a:endParaRPr kumimoji="1" lang="en-US" altLang="zh-CN" dirty="0"/>
          </a:p>
          <a:p>
            <a:r>
              <a:rPr kumimoji="1" lang="en-US" altLang="zh-CN" dirty="0"/>
              <a:t>Unix shell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Kv</a:t>
            </a:r>
            <a:r>
              <a:rPr kumimoji="1" lang="en-US" altLang="zh-CN" dirty="0"/>
              <a:t> -&gt; </a:t>
            </a:r>
            <a:r>
              <a:rPr kumimoji="1" lang="en-US" altLang="zh-CN" dirty="0" err="1"/>
              <a:t>redis</a:t>
            </a:r>
            <a:endParaRPr kumimoji="1" lang="en-US" altLang="zh-CN" dirty="0"/>
          </a:p>
          <a:p>
            <a:r>
              <a:rPr kumimoji="1" lang="en-US" altLang="zh-CN" dirty="0"/>
              <a:t>Document -&gt; MongoDB</a:t>
            </a:r>
            <a:endParaRPr kumimoji="1" lang="en-US" altLang="zh-CN" dirty="0"/>
          </a:p>
          <a:p>
            <a:r>
              <a:rPr kumimoji="1" lang="en-US" altLang="zh-CN" dirty="0"/>
              <a:t>WSS -&gt; </a:t>
            </a:r>
            <a:r>
              <a:rPr kumimoji="1" lang="en-US" altLang="zh-CN" dirty="0" err="1"/>
              <a:t>BigTable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Fun fact: chubby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Fun fact: chubby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non-locking</a:t>
            </a:r>
            <a:r>
              <a:rPr kumimoji="1" lang="zh-CN" altLang="en-US" dirty="0"/>
              <a:t>这里指的是</a:t>
            </a:r>
            <a:r>
              <a:rPr kumimoji="1" lang="en-US" altLang="zh-CN" dirty="0"/>
              <a:t>MVCC</a:t>
            </a:r>
            <a:r>
              <a:rPr kumimoji="1" lang="zh-CN" altLang="en-US" dirty="0"/>
              <a:t>，即读不加锁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很多干扰项， 比如</a:t>
            </a:r>
            <a:r>
              <a:rPr kumimoji="1" lang="en-US" altLang="zh-CN" dirty="0"/>
              <a:t>language</a:t>
            </a:r>
            <a:r>
              <a:rPr kumimoji="1" lang="zh-CN" altLang="en-US" dirty="0"/>
              <a:t>， </a:t>
            </a:r>
            <a:r>
              <a:rPr kumimoji="1" lang="en-US" altLang="zh-CN" dirty="0" err="1"/>
              <a:t>etc</a:t>
            </a:r>
            <a:endParaRPr kumimoji="1" lang="en-US" altLang="zh-CN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// what is a read-write TX</a:t>
            </a:r>
            <a:endParaRPr kumimoji="1" lang="en-US" altLang="zh-CN" dirty="0"/>
          </a:p>
          <a:p>
            <a:r>
              <a:rPr kumimoji="1" lang="en-US" altLang="zh-CN" dirty="0"/>
              <a:t>Execution flow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// what is a read-write TX</a:t>
            </a:r>
            <a:endParaRPr kumimoji="1" lang="en-US" altLang="zh-CN" dirty="0"/>
          </a:p>
          <a:p>
            <a:r>
              <a:rPr kumimoji="1" lang="en-US" altLang="zh-CN" dirty="0"/>
              <a:t>Execution flow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Omit local replication for simplicity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leader is responsible for accepting client requests and managing the replication of the log to other servers. The data flows only in one direction: from leader to other servers.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Proposal &amp; learned </a:t>
            </a:r>
            <a:endParaRPr kumimoji="1" lang="en-US" altLang="zh-CN" dirty="0"/>
          </a:p>
          <a:p>
            <a:r>
              <a:rPr kumimoji="1" lang="en-US" altLang="zh-CN" dirty="0"/>
              <a:t>Similar to the RAFT leader</a:t>
            </a:r>
            <a:endParaRPr kumimoji="1" lang="en-US" altLang="zh-CN" dirty="0"/>
          </a:p>
          <a:p>
            <a:r>
              <a:rPr kumimoji="1" lang="en-US" altLang="zh-CN" dirty="0"/>
              <a:t>Hold the latest value (w/o failure)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2840" y="228866"/>
            <a:ext cx="8229600" cy="900442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accent1"/>
                </a:solidFill>
                <a:latin typeface="+mn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en-US" altLang="zh-CN" dirty="0"/>
              <a:t>xx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02840" y="1129308"/>
            <a:ext cx="8229600" cy="377163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8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45"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 err="1"/>
              <a:t>yy</a:t>
            </a:r>
            <a:endParaRPr lang="zh-CN" altLang="en-US" dirty="0"/>
          </a:p>
          <a:p>
            <a:pPr lvl="1"/>
            <a:r>
              <a:rPr lang="en-US" altLang="zh-CN" dirty="0"/>
              <a:t>xx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/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8" name="三角形 7"/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0.jpeg"/><Relationship Id="rId7" Type="http://schemas.openxmlformats.org/officeDocument/2006/relationships/image" Target="../media/image19.png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4" Type="http://schemas.openxmlformats.org/officeDocument/2006/relationships/notesSlide" Target="../notesSlides/notesSlide16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20.jpeg"/><Relationship Id="rId1" Type="http://schemas.openxmlformats.org/officeDocument/2006/relationships/image" Target="../media/image18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1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9.svg"/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jpeg"/><Relationship Id="rId1" Type="http://schemas.openxmlformats.org/officeDocument/2006/relationships/image" Target="../media/image6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svg"/><Relationship Id="rId1" Type="http://schemas.openxmlformats.org/officeDocument/2006/relationships/image" Target="../media/image6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85800" y="1430287"/>
            <a:ext cx="7990656" cy="160068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600" b="0" dirty="0">
                <a:latin typeface="+mn-lt"/>
              </a:rPr>
              <a:t>Spanner &amp; new SQL database</a:t>
            </a:r>
            <a:endParaRPr kumimoji="1" lang="zh-CN" altLang="en-US" sz="1800" b="0" dirty="0">
              <a:latin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sp>
        <p:nvSpPr>
          <p:cNvPr id="7" name="副标题 2"/>
          <p:cNvSpPr txBox="1"/>
          <p:nvPr/>
        </p:nvSpPr>
        <p:spPr>
          <a:xfrm>
            <a:off x="467544" y="252559"/>
            <a:ext cx="324036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等线" panose="02010600030101010101" charset="-122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等线" panose="02010600030101010101" charset="-122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等线" panose="02010600030101010101" charset="-122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等线" panose="02010600030101010101" charset="-122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等线" panose="02010600030101010101" charset="-122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zh-CN" sz="140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SE3331-1 (2022 Fall)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lt"/>
              <a:ea typeface="微软雅黑" panose="020B0503020204020204" pitchFamily="34" charset="-122"/>
            </a:endParaRPr>
          </a:p>
        </p:txBody>
      </p:sp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/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</p:spPr>
      </p:pic>
      <p:sp>
        <p:nvSpPr>
          <p:cNvPr id="10" name="副标题 5"/>
          <p:cNvSpPr>
            <a:spLocks noGrp="1"/>
          </p:cNvSpPr>
          <p:nvPr>
            <p:ph type="subTitle" idx="1"/>
          </p:nvPr>
        </p:nvSpPr>
        <p:spPr>
          <a:xfrm>
            <a:off x="685800" y="3484370"/>
            <a:ext cx="7772400" cy="14613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Xingda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Wei, </a:t>
            </a:r>
            <a:r>
              <a:rPr kumimoji="1"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Yubin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Xia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IPADS,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Shanghai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Jiao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Tong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University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www.sjtu.edu.cn</a:t>
            </a:r>
            <a:endParaRPr kumimoji="1" lang="en-GB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26"/>
    </mc:Choice>
    <mc:Fallback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Problems faced by large-scale company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2448272"/>
          </a:xfrm>
        </p:spPr>
        <p:txBody>
          <a:bodyPr/>
          <a:lstStyle/>
          <a:p>
            <a:r>
              <a:rPr kumimoji="1" lang="en-US" altLang="zh-CN" dirty="0"/>
              <a:t>Fault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tolerance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Large-scale companies are built over large-scale datacenters (&gt;10K servers)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Machine failures are particular common in large-scale datacenters </a:t>
            </a:r>
            <a:endParaRPr kumimoji="1" lang="en-US" altLang="zh-CN" dirty="0"/>
          </a:p>
          <a:p>
            <a:r>
              <a:rPr kumimoji="1" lang="en-US" altLang="zh-CN" dirty="0"/>
              <a:t>Solution: replication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Each </a:t>
            </a:r>
            <a:r>
              <a:rPr kumimoji="1" lang="en-US" altLang="zh-CN" dirty="0">
                <a:solidFill>
                  <a:srgbClr val="FF0000"/>
                </a:solidFill>
              </a:rPr>
              <a:t>shard is replicated on multiple servers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磁盘 4"/>
          <p:cNvSpPr/>
          <p:nvPr/>
        </p:nvSpPr>
        <p:spPr>
          <a:xfrm>
            <a:off x="1717153" y="4287470"/>
            <a:ext cx="1002407" cy="931917"/>
          </a:xfrm>
          <a:prstGeom prst="flowChartMagneticDisk">
            <a:avLst/>
          </a:prstGeom>
          <a:noFill/>
          <a:ln w="12700">
            <a:solidFill>
              <a:srgbClr val="C00000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2827" y="4416677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Data center</a:t>
            </a:r>
            <a:endParaRPr lang="zh-CN" altLang="en-US" b="1" dirty="0"/>
          </a:p>
        </p:txBody>
      </p:sp>
      <p:cxnSp>
        <p:nvCxnSpPr>
          <p:cNvPr id="8" name="直线连接符 7"/>
          <p:cNvCxnSpPr/>
          <p:nvPr/>
        </p:nvCxnSpPr>
        <p:spPr>
          <a:xfrm>
            <a:off x="3631950" y="3550722"/>
            <a:ext cx="0" cy="3096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 flipH="1">
            <a:off x="2719560" y="3583257"/>
            <a:ext cx="768374" cy="83342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4226006" y="3600874"/>
            <a:ext cx="1031051" cy="1000469"/>
            <a:chOff x="4660207" y="2875117"/>
            <a:chExt cx="1031051" cy="1000469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867219" y="2875117"/>
              <a:ext cx="617028" cy="617028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4660207" y="3506254"/>
              <a:ext cx="10310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Server0</a:t>
              </a:r>
              <a:endParaRPr lang="zh-CN" altLang="en-US" b="1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215036" y="4687107"/>
            <a:ext cx="1031051" cy="1000469"/>
            <a:chOff x="4660207" y="2875117"/>
            <a:chExt cx="1031051" cy="100046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867219" y="2875117"/>
              <a:ext cx="617028" cy="617028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4660207" y="3506254"/>
              <a:ext cx="10310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Server1</a:t>
              </a:r>
              <a:endParaRPr lang="zh-CN" altLang="en-US" b="1" dirty="0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647" y="3361557"/>
            <a:ext cx="1752990" cy="85634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18" y="3361556"/>
            <a:ext cx="1583488" cy="87045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983" y="4513684"/>
            <a:ext cx="1752990" cy="85634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822" y="4513684"/>
            <a:ext cx="1583488" cy="870455"/>
          </a:xfrm>
          <a:prstGeom prst="rect">
            <a:avLst/>
          </a:prstGeom>
        </p:spPr>
      </p:pic>
      <p:sp>
        <p:nvSpPr>
          <p:cNvPr id="21" name="Rectangle 13"/>
          <p:cNvSpPr/>
          <p:nvPr/>
        </p:nvSpPr>
        <p:spPr>
          <a:xfrm>
            <a:off x="5306280" y="4383717"/>
            <a:ext cx="3064456" cy="349702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kumimoji="1" lang="en-US" altLang="zh-CN" dirty="0"/>
              <a:t>Replication factor = 2</a:t>
            </a:r>
            <a:endParaRPr kumimoji="1" lang="en-US" altLang="zh-CN" dirty="0"/>
          </a:p>
        </p:txBody>
      </p:sp>
      <p:cxnSp>
        <p:nvCxnSpPr>
          <p:cNvPr id="22" name="直线连接符 21"/>
          <p:cNvCxnSpPr/>
          <p:nvPr/>
        </p:nvCxnSpPr>
        <p:spPr>
          <a:xfrm flipH="1" flipV="1">
            <a:off x="2719560" y="5131429"/>
            <a:ext cx="768374" cy="58357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Question: is a replication factor of 2 ok?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Ok means can achieve </a:t>
            </a:r>
            <a:r>
              <a:rPr kumimoji="1" lang="en-US" altLang="zh-CN" dirty="0">
                <a:highlight>
                  <a:srgbClr val="FFFF00"/>
                </a:highlight>
              </a:rPr>
              <a:t>single-copy consistency </a:t>
            </a:r>
            <a:endParaRPr kumimoji="1" lang="en-US" altLang="zh-CN" dirty="0">
              <a:highlight>
                <a:srgbClr val="FFFF00"/>
              </a:highlight>
            </a:endParaRPr>
          </a:p>
          <a:p>
            <a:r>
              <a:rPr kumimoji="1" lang="en-US" altLang="zh-CN" dirty="0"/>
              <a:t>Whether OK depends on the scenarios (&amp; setup)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Under primary-backup replication, it is ok</a:t>
            </a:r>
            <a:endParaRPr kumimoji="1" lang="en-US" altLang="zh-CN" dirty="0"/>
          </a:p>
          <a:p>
            <a:pPr lvl="2"/>
            <a:r>
              <a:rPr kumimoji="1" lang="en-US" altLang="zh-CN" sz="1800" dirty="0"/>
              <a:t>We have a view server</a:t>
            </a:r>
            <a:endParaRPr kumimoji="1" lang="en-US" altLang="zh-CN" sz="1800" dirty="0"/>
          </a:p>
          <a:p>
            <a:pPr lvl="1"/>
            <a:r>
              <a:rPr kumimoji="1" lang="en-US" altLang="zh-CN" dirty="0"/>
              <a:t>Under </a:t>
            </a:r>
            <a:r>
              <a:rPr kumimoji="1" lang="en-US" altLang="zh-CN" dirty="0" err="1"/>
              <a:t>Paxos</a:t>
            </a:r>
            <a:r>
              <a:rPr kumimoji="1" lang="en-US" altLang="zh-CN" dirty="0"/>
              <a:t> &amp; Raft, it’s not! (no majority) 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灯片编号占位符 3"/>
          <p:cNvSpPr txBox="1"/>
          <p:nvPr/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onsolas" panose="020B0609020204030204" pitchFamily="49" charset="0"/>
                <a:ea typeface="等线" panose="02010600030101010101" charset="-122"/>
                <a:cs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磁盘 5"/>
          <p:cNvSpPr/>
          <p:nvPr/>
        </p:nvSpPr>
        <p:spPr>
          <a:xfrm>
            <a:off x="1717153" y="4287470"/>
            <a:ext cx="1002407" cy="931917"/>
          </a:xfrm>
          <a:prstGeom prst="flowChartMagneticDisk">
            <a:avLst/>
          </a:prstGeom>
          <a:noFill/>
          <a:ln w="12700">
            <a:solidFill>
              <a:srgbClr val="C00000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2827" y="4416677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Data center</a:t>
            </a:r>
            <a:endParaRPr lang="zh-CN" altLang="en-US" b="1" dirty="0"/>
          </a:p>
        </p:txBody>
      </p:sp>
      <p:cxnSp>
        <p:nvCxnSpPr>
          <p:cNvPr id="8" name="直线连接符 7"/>
          <p:cNvCxnSpPr/>
          <p:nvPr/>
        </p:nvCxnSpPr>
        <p:spPr>
          <a:xfrm>
            <a:off x="3631950" y="3550722"/>
            <a:ext cx="0" cy="3096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 flipH="1">
            <a:off x="2719560" y="3583257"/>
            <a:ext cx="768374" cy="83342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 flipH="1" flipV="1">
            <a:off x="2719560" y="5131429"/>
            <a:ext cx="768374" cy="58357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4226006" y="3600874"/>
            <a:ext cx="1031051" cy="1000469"/>
            <a:chOff x="4660207" y="2875117"/>
            <a:chExt cx="1031051" cy="1000469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867219" y="2875117"/>
              <a:ext cx="617028" cy="617028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4660207" y="3506254"/>
              <a:ext cx="10310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Server0</a:t>
              </a:r>
              <a:endParaRPr lang="zh-CN" altLang="en-US" b="1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215036" y="4687107"/>
            <a:ext cx="1031051" cy="1000469"/>
            <a:chOff x="4660207" y="2875117"/>
            <a:chExt cx="1031051" cy="100046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867219" y="2875117"/>
              <a:ext cx="617028" cy="617028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4660207" y="3506254"/>
              <a:ext cx="10310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Server1</a:t>
              </a:r>
              <a:endParaRPr lang="zh-CN" altLang="en-US" b="1" dirty="0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647" y="3361557"/>
            <a:ext cx="1752990" cy="85634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18" y="3361556"/>
            <a:ext cx="1583488" cy="87045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983" y="4513684"/>
            <a:ext cx="1752990" cy="85634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822" y="4513684"/>
            <a:ext cx="1583488" cy="870455"/>
          </a:xfrm>
          <a:prstGeom prst="rect">
            <a:avLst/>
          </a:prstGeom>
        </p:spPr>
      </p:pic>
      <p:sp>
        <p:nvSpPr>
          <p:cNvPr id="21" name="Rectangle 13"/>
          <p:cNvSpPr/>
          <p:nvPr/>
        </p:nvSpPr>
        <p:spPr>
          <a:xfrm>
            <a:off x="5306280" y="4383717"/>
            <a:ext cx="3064456" cy="349702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kumimoji="1" lang="en-US" altLang="zh-CN" dirty="0"/>
              <a:t>Replication factor = 2</a:t>
            </a:r>
            <a:endParaRPr kumimoji="1" lang="en-US" altLang="zh-CN" dirty="0"/>
          </a:p>
        </p:txBody>
      </p:sp>
      <p:sp>
        <p:nvSpPr>
          <p:cNvPr id="23" name="Rectangle 13"/>
          <p:cNvSpPr/>
          <p:nvPr/>
        </p:nvSpPr>
        <p:spPr>
          <a:xfrm>
            <a:off x="5868144" y="1392499"/>
            <a:ext cx="3187784" cy="1180699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kumimoji="1" lang="en-US" altLang="zh-CN" sz="2400" dirty="0"/>
              <a:t>Question 2: Is rep-factor = 2  within a single datacenter ok? </a:t>
            </a:r>
            <a:endParaRPr kumimoji="1"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Geo-replicated datacenters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5486134"/>
            <a:ext cx="370521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800" dirty="0"/>
              <a:t>Source: https://</a:t>
            </a:r>
            <a:r>
              <a:rPr lang="en-GB" altLang="zh-CN" sz="800" dirty="0" err="1"/>
              <a:t>www.alibabacloud.com</a:t>
            </a:r>
            <a:r>
              <a:rPr lang="en-GB" altLang="zh-CN" sz="800" dirty="0"/>
              <a:t>/</a:t>
            </a:r>
            <a:r>
              <a:rPr lang="en-GB" altLang="zh-CN" sz="800" dirty="0" err="1"/>
              <a:t>zh</a:t>
            </a:r>
            <a:r>
              <a:rPr lang="en-GB" altLang="zh-CN" sz="800" dirty="0"/>
              <a:t>/global-locations</a:t>
            </a:r>
            <a:endParaRPr lang="zh-CN" altLang="en-US" sz="800" dirty="0"/>
          </a:p>
        </p:txBody>
      </p:sp>
      <p:sp>
        <p:nvSpPr>
          <p:cNvPr id="8" name="内容占位符 2"/>
          <p:cNvSpPr txBox="1"/>
          <p:nvPr/>
        </p:nvSpPr>
        <p:spPr>
          <a:xfrm>
            <a:off x="457199" y="1129307"/>
            <a:ext cx="8507289" cy="1655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e.g., The </a:t>
            </a:r>
            <a:r>
              <a:rPr kumimoji="1" lang="en-US" altLang="zh-CN" dirty="0"/>
              <a:t>locations</a:t>
            </a:r>
            <a:r>
              <a:rPr kumimoji="1" lang="en-US" altLang="zh-CN" b="0" dirty="0"/>
              <a:t> of </a:t>
            </a:r>
            <a:r>
              <a:rPr lang="en-GB" altLang="zh-CN" b="0" dirty="0"/>
              <a:t>Alibaba</a:t>
            </a:r>
            <a:r>
              <a:rPr kumimoji="1" lang="en-US" altLang="zh-CN" b="0" dirty="0"/>
              <a:t> datacenters</a:t>
            </a:r>
            <a:endParaRPr lang="en-GB" altLang="zh-CN" b="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1778538"/>
            <a:ext cx="9144000" cy="2522037"/>
          </a:xfrm>
          <a:prstGeom prst="rect">
            <a:avLst/>
          </a:prstGeom>
        </p:spPr>
      </p:pic>
      <p:sp>
        <p:nvSpPr>
          <p:cNvPr id="3" name="Rectangle 13"/>
          <p:cNvSpPr/>
          <p:nvPr/>
        </p:nvSpPr>
        <p:spPr>
          <a:xfrm>
            <a:off x="1449130" y="4534301"/>
            <a:ext cx="6723270" cy="811367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kumimoji="1" lang="en-US" altLang="zh-CN" sz="2400" dirty="0"/>
              <a:t>What can go wrong if we only replicate the data </a:t>
            </a:r>
            <a:r>
              <a:rPr kumimoji="1" lang="en-US" altLang="zh-CN" sz="2400" b="1" dirty="0">
                <a:solidFill>
                  <a:srgbClr val="C00000"/>
                </a:solidFill>
              </a:rPr>
              <a:t>only within one datacenter</a:t>
            </a:r>
            <a:r>
              <a:rPr kumimoji="1" lang="en-US" altLang="zh-CN" sz="2400" dirty="0"/>
              <a:t>? </a:t>
            </a:r>
            <a:endParaRPr kumimoji="1" lang="en-US" altLang="zh-CN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Replication within a DC is insufficient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1368152"/>
          </a:xfrm>
        </p:spPr>
        <p:txBody>
          <a:bodyPr/>
          <a:lstStyle/>
          <a:p>
            <a:r>
              <a:rPr kumimoji="1" lang="en-US" altLang="zh-CN" dirty="0"/>
              <a:t>A single </a:t>
            </a:r>
            <a:r>
              <a:rPr kumimoji="1" lang="en-US" altLang="zh-CN" dirty="0">
                <a:solidFill>
                  <a:srgbClr val="FF0000"/>
                </a:solidFill>
              </a:rPr>
              <a:t>datacenter (DC)</a:t>
            </a:r>
            <a:r>
              <a:rPr kumimoji="1" lang="en-US" altLang="zh-CN" dirty="0"/>
              <a:t> can fail due to natural disasters </a:t>
            </a:r>
            <a:endParaRPr kumimoji="1" lang="en-US" altLang="zh-CN" dirty="0"/>
          </a:p>
          <a:p>
            <a:r>
              <a:rPr kumimoji="1" lang="en-US" altLang="zh-CN" dirty="0"/>
              <a:t>A DC </a:t>
            </a:r>
            <a:r>
              <a:rPr kumimoji="1" lang="en-US" altLang="zh-CN" dirty="0">
                <a:solidFill>
                  <a:srgbClr val="FF0000"/>
                </a:solidFill>
              </a:rPr>
              <a:t>cannot serve requests well (in low latency)</a:t>
            </a:r>
            <a:r>
              <a:rPr kumimoji="1" lang="en-US" altLang="zh-CN" dirty="0"/>
              <a:t> across the planet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Picture 6" descr="World Data Center Map, transparent 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375" y="2857500"/>
            <a:ext cx="4716530" cy="2162561"/>
          </a:xfrm>
          <a:prstGeom prst="rect">
            <a:avLst/>
          </a:prstGeom>
          <a:noFill/>
          <a:scene3d>
            <a:camera prst="orthographicFront">
              <a:rot lat="222000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组合 13"/>
          <p:cNvGrpSpPr/>
          <p:nvPr/>
        </p:nvGrpSpPr>
        <p:grpSpPr>
          <a:xfrm>
            <a:off x="2059375" y="3760636"/>
            <a:ext cx="1002407" cy="931917"/>
            <a:chOff x="2152702" y="4197600"/>
            <a:chExt cx="1002407" cy="931917"/>
          </a:xfrm>
          <a:solidFill>
            <a:schemeClr val="bg1"/>
          </a:solidFill>
        </p:grpSpPr>
        <p:sp>
          <p:nvSpPr>
            <p:cNvPr id="15" name="磁盘 14"/>
            <p:cNvSpPr/>
            <p:nvPr/>
          </p:nvSpPr>
          <p:spPr>
            <a:xfrm>
              <a:off x="2152702" y="4197600"/>
              <a:ext cx="1002407" cy="931917"/>
            </a:xfrm>
            <a:prstGeom prst="flowChartMagneticDisk">
              <a:avLst/>
            </a:prstGeom>
            <a:grpFill/>
            <a:ln w="12700">
              <a:solidFill>
                <a:srgbClr val="C00000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326826" y="4585692"/>
              <a:ext cx="646331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DC1</a:t>
              </a:r>
              <a:endParaRPr lang="zh-CN" altLang="en-US" b="1" dirty="0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282788"/>
            <a:ext cx="2359566" cy="13681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38694" y="3797357"/>
            <a:ext cx="680542" cy="68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3"/>
          <p:cNvSpPr/>
          <p:nvPr/>
        </p:nvSpPr>
        <p:spPr>
          <a:xfrm>
            <a:off x="6473907" y="4529957"/>
            <a:ext cx="2529574" cy="903700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kumimoji="1" lang="en-US" altLang="zh-CN" dirty="0"/>
              <a:t>Users from </a:t>
            </a:r>
            <a:r>
              <a:rPr kumimoji="1" lang="en-US" altLang="zh-CN" dirty="0" err="1"/>
              <a:t>china</a:t>
            </a:r>
            <a:r>
              <a:rPr kumimoji="1" lang="en-US" altLang="zh-CN" dirty="0"/>
              <a:t> will suffer from long latency</a:t>
            </a:r>
            <a:endParaRPr kumimoji="1" lang="en-US" altLang="zh-CN" dirty="0"/>
          </a:p>
        </p:txBody>
      </p:sp>
      <p:sp>
        <p:nvSpPr>
          <p:cNvPr id="23" name="矩形 22"/>
          <p:cNvSpPr/>
          <p:nvPr/>
        </p:nvSpPr>
        <p:spPr>
          <a:xfrm>
            <a:off x="1726593" y="4760425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DC in the US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orld Data Center Map, transparent 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4137628"/>
            <a:ext cx="3495069" cy="1602513"/>
          </a:xfrm>
          <a:prstGeom prst="rect">
            <a:avLst/>
          </a:prstGeom>
          <a:noFill/>
          <a:scene3d>
            <a:camera prst="orthographicFront">
              <a:rot lat="222000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Spanner</a:t>
            </a:r>
            <a:r>
              <a:rPr kumimoji="1" lang="zh-CN" altLang="en-US" dirty="0"/>
              <a:t> </a:t>
            </a:r>
            <a:r>
              <a:rPr kumimoji="1" lang="en-US" altLang="zh-CN" dirty="0"/>
              <a:t>further replicates the data across datacenters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1079438"/>
          </a:xfrm>
        </p:spPr>
        <p:txBody>
          <a:bodyPr/>
          <a:lstStyle/>
          <a:p>
            <a:r>
              <a:rPr kumimoji="1" lang="en-US" altLang="zh-CN" b="0" dirty="0">
                <a:solidFill>
                  <a:schemeClr val="tx1"/>
                </a:solidFill>
              </a:rPr>
              <a:t>Data sharded &amp;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replicated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over many machines &amp; </a:t>
            </a:r>
            <a:r>
              <a:rPr kumimoji="1" lang="en-US" altLang="zh-CN" dirty="0">
                <a:solidFill>
                  <a:srgbClr val="C00000"/>
                </a:solidFill>
              </a:rPr>
              <a:t>datacenters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endParaRPr kumimoji="1" lang="en-US" altLang="zh-CN" b="0" dirty="0">
              <a:solidFill>
                <a:schemeClr val="tx1"/>
              </a:solidFill>
            </a:endParaRP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Tolerate machine failures across datacenters &amp; lower request latency </a:t>
            </a:r>
            <a:endParaRPr kumimoji="1" lang="en-US" altLang="zh-CN" b="0" dirty="0">
              <a:solidFill>
                <a:schemeClr val="tx1"/>
              </a:solidFill>
            </a:endParaRP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28821" y="449085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Data centers</a:t>
            </a:r>
            <a:endParaRPr lang="zh-CN" altLang="en-US" b="1" dirty="0"/>
          </a:p>
        </p:txBody>
      </p:sp>
      <p:grpSp>
        <p:nvGrpSpPr>
          <p:cNvPr id="38" name="组合 37"/>
          <p:cNvGrpSpPr/>
          <p:nvPr/>
        </p:nvGrpSpPr>
        <p:grpSpPr>
          <a:xfrm>
            <a:off x="528821" y="2097820"/>
            <a:ext cx="4931166" cy="626585"/>
            <a:chOff x="528821" y="2097820"/>
            <a:chExt cx="4931166" cy="626585"/>
          </a:xfrm>
        </p:grpSpPr>
        <p:grpSp>
          <p:nvGrpSpPr>
            <p:cNvPr id="39" name="组合 38"/>
            <p:cNvGrpSpPr>
              <a:grpSpLocks noChangeAspect="1"/>
            </p:cNvGrpSpPr>
            <p:nvPr/>
          </p:nvGrpSpPr>
          <p:grpSpPr>
            <a:xfrm>
              <a:off x="2387869" y="2097820"/>
              <a:ext cx="3072118" cy="626585"/>
              <a:chOff x="2003938" y="1785208"/>
              <a:chExt cx="3755391" cy="765944"/>
            </a:xfrm>
          </p:grpSpPr>
          <p:pic>
            <p:nvPicPr>
              <p:cNvPr id="41" name="Picture 16" descr="Huawei - Building a Fully Connected, Intelligent Worl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9354" y="1932224"/>
                <a:ext cx="1035672" cy="5178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Apple | LinkedI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3410" y="1785208"/>
                <a:ext cx="765944" cy="765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6" descr="Apple 10.2-inch iPad (8th Gen) Wi-Fi 32GB - Space Gray - Walmart.co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03938" y="1845842"/>
                <a:ext cx="650413" cy="6504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8" descr="Apple 10.9-Inch iPad Air Latest Model (4th Generation) with Wi-Fi 64GB Sky  Blue MYFQ2LL/A - Best Buy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8597" y="1892039"/>
                <a:ext cx="492646" cy="5580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18" descr="Amazon.com: Huawei P Smart (2021) Dual-SIM 128GB (GSM Only | No CDMA)  Factory Unlocked 4G/LTE Smartphone (Gold) - International Version : Cell  Phones &amp; Accessories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080" y="1913552"/>
                <a:ext cx="467249" cy="637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0" name="矩形 39"/>
            <p:cNvSpPr/>
            <p:nvPr/>
          </p:nvSpPr>
          <p:spPr>
            <a:xfrm>
              <a:off x="528821" y="2259363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User data</a:t>
              </a:r>
              <a:endParaRPr lang="zh-CN" altLang="en-US" b="1" dirty="0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419710" y="4024897"/>
            <a:ext cx="1002407" cy="931917"/>
            <a:chOff x="2152702" y="4197600"/>
            <a:chExt cx="1002407" cy="931917"/>
          </a:xfrm>
          <a:solidFill>
            <a:schemeClr val="bg1"/>
          </a:solidFill>
        </p:grpSpPr>
        <p:sp>
          <p:nvSpPr>
            <p:cNvPr id="50" name="磁盘 49"/>
            <p:cNvSpPr/>
            <p:nvPr/>
          </p:nvSpPr>
          <p:spPr>
            <a:xfrm>
              <a:off x="2152702" y="4197600"/>
              <a:ext cx="1002407" cy="931917"/>
            </a:xfrm>
            <a:prstGeom prst="flowChartMagneticDisk">
              <a:avLst/>
            </a:prstGeom>
            <a:grpFill/>
            <a:ln w="12700">
              <a:solidFill>
                <a:srgbClr val="C00000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2326826" y="4585692"/>
              <a:ext cx="646331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DC1</a:t>
              </a:r>
              <a:endParaRPr lang="zh-CN" altLang="en-US" b="1" dirty="0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9488" y="2975778"/>
            <a:ext cx="1564760" cy="9072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7751" y="2967202"/>
            <a:ext cx="1564760" cy="9072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任意形状 19"/>
          <p:cNvSpPr/>
          <p:nvPr/>
        </p:nvSpPr>
        <p:spPr>
          <a:xfrm>
            <a:off x="3001727" y="4609578"/>
            <a:ext cx="543139" cy="585642"/>
          </a:xfrm>
          <a:custGeom>
            <a:avLst/>
            <a:gdLst>
              <a:gd name="connsiteX0" fmla="*/ 179884 w 543139"/>
              <a:gd name="connsiteY0" fmla="*/ 0 h 585642"/>
              <a:gd name="connsiteX1" fmla="*/ 17046 w 543139"/>
              <a:gd name="connsiteY1" fmla="*/ 526093 h 585642"/>
              <a:gd name="connsiteX2" fmla="*/ 543139 w 543139"/>
              <a:gd name="connsiteY2" fmla="*/ 551145 h 585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3139" h="585642">
                <a:moveTo>
                  <a:pt x="179884" y="0"/>
                </a:moveTo>
                <a:cubicBezTo>
                  <a:pt x="68194" y="217118"/>
                  <a:pt x="-43496" y="434236"/>
                  <a:pt x="17046" y="526093"/>
                </a:cubicBezTo>
                <a:cubicBezTo>
                  <a:pt x="77588" y="617950"/>
                  <a:pt x="310363" y="584547"/>
                  <a:pt x="543139" y="551145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2721885" y="3957199"/>
            <a:ext cx="1002407" cy="931917"/>
            <a:chOff x="2152702" y="4197600"/>
            <a:chExt cx="1002407" cy="931917"/>
          </a:xfrm>
          <a:solidFill>
            <a:schemeClr val="bg1"/>
          </a:solidFill>
        </p:grpSpPr>
        <p:sp>
          <p:nvSpPr>
            <p:cNvPr id="11" name="磁盘 10"/>
            <p:cNvSpPr/>
            <p:nvPr/>
          </p:nvSpPr>
          <p:spPr>
            <a:xfrm>
              <a:off x="2152702" y="4197600"/>
              <a:ext cx="1002407" cy="931917"/>
            </a:xfrm>
            <a:prstGeom prst="flowChartMagneticDisk">
              <a:avLst/>
            </a:prstGeom>
            <a:grpFill/>
            <a:ln w="12700">
              <a:solidFill>
                <a:srgbClr val="C00000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2326826" y="4585692"/>
              <a:ext cx="646331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DC0</a:t>
              </a:r>
              <a:endParaRPr lang="zh-CN" altLang="en-US" b="1" dirty="0"/>
            </a:p>
          </p:txBody>
        </p:sp>
      </p:grpSp>
      <p:sp>
        <p:nvSpPr>
          <p:cNvPr id="21" name="任意形状 20"/>
          <p:cNvSpPr/>
          <p:nvPr/>
        </p:nvSpPr>
        <p:spPr>
          <a:xfrm>
            <a:off x="5411244" y="4885151"/>
            <a:ext cx="895901" cy="341228"/>
          </a:xfrm>
          <a:custGeom>
            <a:avLst/>
            <a:gdLst>
              <a:gd name="connsiteX0" fmla="*/ 751561 w 895901"/>
              <a:gd name="connsiteY0" fmla="*/ 0 h 341228"/>
              <a:gd name="connsiteX1" fmla="*/ 839244 w 895901"/>
              <a:gd name="connsiteY1" fmla="*/ 338202 h 341228"/>
              <a:gd name="connsiteX2" fmla="*/ 0 w 895901"/>
              <a:gd name="connsiteY2" fmla="*/ 137786 h 341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901" h="341228">
                <a:moveTo>
                  <a:pt x="751561" y="0"/>
                </a:moveTo>
                <a:cubicBezTo>
                  <a:pt x="858032" y="157619"/>
                  <a:pt x="964504" y="315238"/>
                  <a:pt x="839244" y="338202"/>
                </a:cubicBezTo>
                <a:cubicBezTo>
                  <a:pt x="713984" y="361166"/>
                  <a:pt x="356992" y="249476"/>
                  <a:pt x="0" y="137786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38694" y="3797357"/>
            <a:ext cx="680542" cy="68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13"/>
          <p:cNvSpPr/>
          <p:nvPr/>
        </p:nvSpPr>
        <p:spPr>
          <a:xfrm>
            <a:off x="6473907" y="4529957"/>
            <a:ext cx="2529574" cy="903700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kumimoji="1" lang="en-US" altLang="zh-CN" dirty="0"/>
              <a:t>Users from china can query DC at china for lower latency </a:t>
            </a:r>
            <a:endParaRPr kumimoji="1" lang="en-US" altLang="zh-CN" dirty="0"/>
          </a:p>
        </p:txBody>
      </p:sp>
      <p:cxnSp>
        <p:nvCxnSpPr>
          <p:cNvPr id="60" name="直线箭头连接符 59"/>
          <p:cNvCxnSpPr/>
          <p:nvPr/>
        </p:nvCxnSpPr>
        <p:spPr>
          <a:xfrm flipH="1">
            <a:off x="6589274" y="4225652"/>
            <a:ext cx="10668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/>
          <p:cNvCxnSpPr/>
          <p:nvPr/>
        </p:nvCxnSpPr>
        <p:spPr>
          <a:xfrm rot="10800000" flipH="1">
            <a:off x="6642511" y="4362381"/>
            <a:ext cx="10668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2274849" y="3682678"/>
            <a:ext cx="631904" cy="200055"/>
            <a:chOff x="1428970" y="3674445"/>
            <a:chExt cx="631904" cy="200055"/>
          </a:xfrm>
        </p:grpSpPr>
        <p:sp>
          <p:nvSpPr>
            <p:cNvPr id="6" name="矩形 5"/>
            <p:cNvSpPr/>
            <p:nvPr/>
          </p:nvSpPr>
          <p:spPr>
            <a:xfrm>
              <a:off x="1527032" y="3736591"/>
              <a:ext cx="361409" cy="75761"/>
            </a:xfrm>
            <a:prstGeom prst="rect">
              <a:avLst/>
            </a:prstGeom>
            <a:solidFill>
              <a:schemeClr val="bg1"/>
            </a:solidFill>
            <a:ln w="25400">
              <a:noFill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428970" y="3674445"/>
              <a:ext cx="63190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700" b="1" dirty="0"/>
                <a:t>Server1</a:t>
              </a:r>
              <a:endParaRPr lang="zh-CN" altLang="en-US" sz="700" b="1" dirty="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039259" y="3682676"/>
            <a:ext cx="631904" cy="200055"/>
            <a:chOff x="1428970" y="3674445"/>
            <a:chExt cx="631904" cy="200055"/>
          </a:xfrm>
        </p:grpSpPr>
        <p:sp>
          <p:nvSpPr>
            <p:cNvPr id="33" name="矩形 32"/>
            <p:cNvSpPr/>
            <p:nvPr/>
          </p:nvSpPr>
          <p:spPr>
            <a:xfrm>
              <a:off x="1527032" y="3736591"/>
              <a:ext cx="361409" cy="75761"/>
            </a:xfrm>
            <a:prstGeom prst="rect">
              <a:avLst/>
            </a:prstGeom>
            <a:solidFill>
              <a:schemeClr val="bg1"/>
            </a:solidFill>
            <a:ln w="25400">
              <a:noFill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428970" y="3674445"/>
              <a:ext cx="63190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700" b="1" dirty="0"/>
                <a:t>Server1</a:t>
              </a:r>
              <a:endParaRPr lang="zh-CN" altLang="en-US" sz="700" b="1" dirty="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Replications causes consistency problem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840" y="1129308"/>
            <a:ext cx="9309720" cy="2160240"/>
          </a:xfrm>
        </p:spPr>
        <p:txBody>
          <a:bodyPr/>
          <a:lstStyle/>
          <a:p>
            <a:r>
              <a:rPr kumimoji="1" lang="en-US" altLang="zh-CN" dirty="0"/>
              <a:t>Could not achieve single-copy consistency if allow client arbitrary reads/writes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E.g., consistency</a:t>
            </a:r>
            <a:r>
              <a:rPr kumimoji="1" lang="zh-CN" altLang="en-US" dirty="0"/>
              <a:t> </a:t>
            </a:r>
            <a:r>
              <a:rPr kumimoji="1" lang="en-US" altLang="zh-CN" dirty="0"/>
              <a:t>among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replicas</a:t>
            </a:r>
            <a:endParaRPr kumimoji="1" lang="en-US" altLang="zh-CN" dirty="0"/>
          </a:p>
          <a:p>
            <a:pPr lvl="2"/>
            <a:r>
              <a:rPr kumimoji="1" lang="en-US" altLang="zh-CN" sz="1800" dirty="0"/>
              <a:t>The same data is replicated on machines at different datacenter(DC)s </a:t>
            </a:r>
            <a:endParaRPr kumimoji="1" lang="zh-CN" altLang="en-US" sz="1800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215516" y="4680207"/>
            <a:ext cx="8712968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392801" y="4197658"/>
            <a:ext cx="689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Time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1115616" y="2679200"/>
            <a:ext cx="2448272" cy="910806"/>
            <a:chOff x="1187624" y="2153896"/>
            <a:chExt cx="2448272" cy="910806"/>
          </a:xfrm>
        </p:grpSpPr>
        <p:sp>
          <p:nvSpPr>
            <p:cNvPr id="10" name="矩形 9"/>
            <p:cNvSpPr/>
            <p:nvPr/>
          </p:nvSpPr>
          <p:spPr>
            <a:xfrm>
              <a:off x="1187624" y="2337643"/>
              <a:ext cx="2448272" cy="72705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72343" y="2153896"/>
              <a:ext cx="128753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rgbClr val="C00000"/>
                  </a:solidFill>
                </a:rPr>
                <a:t>Request 1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402472" y="2486075"/>
              <a:ext cx="18582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 err="1"/>
                <a:t>Bob.acct</a:t>
              </a:r>
              <a:r>
                <a:rPr kumimoji="1" lang="en-US" altLang="zh-CN" dirty="0"/>
                <a:t> = 100$</a:t>
              </a:r>
              <a:endParaRPr lang="zh-CN" altLang="en-US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19572" y="2678657"/>
            <a:ext cx="2448272" cy="912026"/>
            <a:chOff x="1187624" y="2152676"/>
            <a:chExt cx="2448272" cy="912026"/>
          </a:xfrm>
        </p:grpSpPr>
        <p:sp>
          <p:nvSpPr>
            <p:cNvPr id="14" name="矩形 13"/>
            <p:cNvSpPr/>
            <p:nvPr/>
          </p:nvSpPr>
          <p:spPr>
            <a:xfrm>
              <a:off x="1187624" y="2337643"/>
              <a:ext cx="2448272" cy="72705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800017" y="2152676"/>
              <a:ext cx="128753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rgbClr val="C00000"/>
                  </a:solidFill>
                </a:rPr>
                <a:t>Request 2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402472" y="2486075"/>
              <a:ext cx="16850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Print(</a:t>
              </a:r>
              <a:r>
                <a:rPr kumimoji="1" lang="en-US" altLang="zh-CN" dirty="0" err="1"/>
                <a:t>bob.acct</a:t>
              </a:r>
              <a:r>
                <a:rPr kumimoji="1" lang="en-US" altLang="zh-CN" dirty="0"/>
                <a:t>)</a:t>
              </a:r>
              <a:endParaRPr lang="zh-CN" altLang="en-US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6719497" y="2184834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?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8" name="任意形状 17"/>
          <p:cNvSpPr/>
          <p:nvPr/>
        </p:nvSpPr>
        <p:spPr>
          <a:xfrm>
            <a:off x="6200384" y="2336800"/>
            <a:ext cx="576197" cy="441933"/>
          </a:xfrm>
          <a:custGeom>
            <a:avLst/>
            <a:gdLst>
              <a:gd name="connsiteX0" fmla="*/ 0 w 576197"/>
              <a:gd name="connsiteY0" fmla="*/ 418926 h 441933"/>
              <a:gd name="connsiteX1" fmla="*/ 75156 w 576197"/>
              <a:gd name="connsiteY1" fmla="*/ 431452 h 441933"/>
              <a:gd name="connsiteX2" fmla="*/ 338202 w 576197"/>
              <a:gd name="connsiteY2" fmla="*/ 406400 h 441933"/>
              <a:gd name="connsiteX3" fmla="*/ 313150 w 576197"/>
              <a:gd name="connsiteY3" fmla="*/ 55671 h 441933"/>
              <a:gd name="connsiteX4" fmla="*/ 576197 w 576197"/>
              <a:gd name="connsiteY4" fmla="*/ 5567 h 44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6197" h="441933">
                <a:moveTo>
                  <a:pt x="0" y="418926"/>
                </a:moveTo>
                <a:cubicBezTo>
                  <a:pt x="9394" y="426233"/>
                  <a:pt x="18789" y="433540"/>
                  <a:pt x="75156" y="431452"/>
                </a:cubicBezTo>
                <a:cubicBezTo>
                  <a:pt x="131523" y="429364"/>
                  <a:pt x="298536" y="469030"/>
                  <a:pt x="338202" y="406400"/>
                </a:cubicBezTo>
                <a:cubicBezTo>
                  <a:pt x="377868" y="343770"/>
                  <a:pt x="273484" y="122476"/>
                  <a:pt x="313150" y="55671"/>
                </a:cubicBezTo>
                <a:cubicBezTo>
                  <a:pt x="352816" y="-11134"/>
                  <a:pt x="464506" y="-2784"/>
                  <a:pt x="576197" y="5567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04509" y="3724160"/>
            <a:ext cx="2251910" cy="931917"/>
            <a:chOff x="1023946" y="4055627"/>
            <a:chExt cx="2251910" cy="931917"/>
          </a:xfrm>
        </p:grpSpPr>
        <p:sp>
          <p:nvSpPr>
            <p:cNvPr id="20" name="磁盘 19"/>
            <p:cNvSpPr/>
            <p:nvPr/>
          </p:nvSpPr>
          <p:spPr>
            <a:xfrm>
              <a:off x="1763688" y="4055627"/>
              <a:ext cx="1512168" cy="931917"/>
            </a:xfrm>
            <a:prstGeom prst="flowChartMagneticDisk">
              <a:avLst/>
            </a:prstGeom>
            <a:noFill/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023946" y="4380318"/>
              <a:ext cx="14734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dirty="0"/>
                <a:t>DC0</a:t>
              </a:r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783032" y="4409046"/>
              <a:ext cx="1473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/>
                <a:t>Bob.acct</a:t>
              </a:r>
              <a:r>
                <a:rPr kumimoji="1" lang="en-US" altLang="zh-CN" dirty="0"/>
                <a:t>=0$</a:t>
              </a:r>
              <a:endParaRPr kumimoji="1" lang="zh-CN" altLang="en-US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89297" y="4785755"/>
            <a:ext cx="2251910" cy="931917"/>
            <a:chOff x="1023946" y="4055627"/>
            <a:chExt cx="2251910" cy="931917"/>
          </a:xfrm>
        </p:grpSpPr>
        <p:sp>
          <p:nvSpPr>
            <p:cNvPr id="24" name="磁盘 23"/>
            <p:cNvSpPr/>
            <p:nvPr/>
          </p:nvSpPr>
          <p:spPr>
            <a:xfrm>
              <a:off x="1763688" y="4055627"/>
              <a:ext cx="1512168" cy="931917"/>
            </a:xfrm>
            <a:prstGeom prst="flowChartMagneticDisk">
              <a:avLst/>
            </a:prstGeom>
            <a:noFill/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1023946" y="4380318"/>
              <a:ext cx="14734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dirty="0"/>
                <a:t>DC1</a:t>
              </a:r>
              <a:endParaRPr lang="zh-CN" altLang="en-US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783032" y="4409046"/>
              <a:ext cx="1473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/>
                <a:t>Bob.acct</a:t>
              </a:r>
              <a:r>
                <a:rPr kumimoji="1" lang="en-US" altLang="zh-CN" dirty="0"/>
                <a:t>=0$</a:t>
              </a:r>
              <a:endParaRPr kumimoji="1" lang="zh-CN" altLang="en-US" dirty="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782510" y="3737519"/>
            <a:ext cx="2489047" cy="931917"/>
            <a:chOff x="1023946" y="4055627"/>
            <a:chExt cx="2489047" cy="931917"/>
          </a:xfrm>
        </p:grpSpPr>
        <p:sp>
          <p:nvSpPr>
            <p:cNvPr id="28" name="磁盘 27"/>
            <p:cNvSpPr/>
            <p:nvPr/>
          </p:nvSpPr>
          <p:spPr>
            <a:xfrm>
              <a:off x="1763688" y="4055627"/>
              <a:ext cx="1512168" cy="931917"/>
            </a:xfrm>
            <a:prstGeom prst="flowChartMagneticDisk">
              <a:avLst/>
            </a:prstGeom>
            <a:noFill/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023946" y="4380318"/>
              <a:ext cx="14734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dirty="0"/>
                <a:t>DC0</a:t>
              </a:r>
              <a:endParaRPr lang="zh-CN" altLang="en-US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783032" y="4409046"/>
              <a:ext cx="1729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/>
                <a:t>Bob.acct</a:t>
              </a:r>
              <a:r>
                <a:rPr kumimoji="1" lang="en-US" altLang="zh-CN" dirty="0"/>
                <a:t>=</a:t>
              </a:r>
              <a:r>
                <a:rPr kumimoji="1" lang="en-US" altLang="zh-CN" b="1" dirty="0">
                  <a:solidFill>
                    <a:srgbClr val="C00000"/>
                  </a:solidFill>
                </a:rPr>
                <a:t>100$</a:t>
              </a:r>
              <a:endParaRPr kumimoji="1" lang="zh-CN" altLang="en-US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767298" y="4799114"/>
            <a:ext cx="2251910" cy="931917"/>
            <a:chOff x="1023946" y="4055627"/>
            <a:chExt cx="2251910" cy="931917"/>
          </a:xfrm>
        </p:grpSpPr>
        <p:sp>
          <p:nvSpPr>
            <p:cNvPr id="32" name="磁盘 31"/>
            <p:cNvSpPr/>
            <p:nvPr/>
          </p:nvSpPr>
          <p:spPr>
            <a:xfrm>
              <a:off x="1763688" y="4055627"/>
              <a:ext cx="1512168" cy="931917"/>
            </a:xfrm>
            <a:prstGeom prst="flowChartMagneticDisk">
              <a:avLst/>
            </a:prstGeom>
            <a:noFill/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023946" y="4380318"/>
              <a:ext cx="14734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dirty="0"/>
                <a:t>DC1</a:t>
              </a:r>
              <a:endParaRPr lang="zh-CN" altLang="en-US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783032" y="4409046"/>
              <a:ext cx="1473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/>
                <a:t>Bob.acct</a:t>
              </a:r>
              <a:r>
                <a:rPr kumimoji="1" lang="en-US" altLang="zh-CN" dirty="0"/>
                <a:t>=0$</a:t>
              </a:r>
              <a:endParaRPr kumimoji="1" lang="zh-CN" altLang="en-US" dirty="0"/>
            </a:p>
          </p:txBody>
        </p:sp>
      </p:grpSp>
      <p:sp>
        <p:nvSpPr>
          <p:cNvPr id="35" name="任意形状 34"/>
          <p:cNvSpPr/>
          <p:nvPr/>
        </p:nvSpPr>
        <p:spPr>
          <a:xfrm>
            <a:off x="2754366" y="3344449"/>
            <a:ext cx="2030576" cy="739036"/>
          </a:xfrm>
          <a:custGeom>
            <a:avLst/>
            <a:gdLst>
              <a:gd name="connsiteX0" fmla="*/ 63990 w 2030576"/>
              <a:gd name="connsiteY0" fmla="*/ 0 h 739036"/>
              <a:gd name="connsiteX1" fmla="*/ 176724 w 2030576"/>
              <a:gd name="connsiteY1" fmla="*/ 450937 h 739036"/>
              <a:gd name="connsiteX2" fmla="*/ 1567113 w 2030576"/>
              <a:gd name="connsiteY2" fmla="*/ 137787 h 739036"/>
              <a:gd name="connsiteX3" fmla="*/ 2030576 w 2030576"/>
              <a:gd name="connsiteY3" fmla="*/ 739036 h 739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0576" h="739036">
                <a:moveTo>
                  <a:pt x="63990" y="0"/>
                </a:moveTo>
                <a:cubicBezTo>
                  <a:pt x="-4903" y="213986"/>
                  <a:pt x="-73796" y="427973"/>
                  <a:pt x="176724" y="450937"/>
                </a:cubicBezTo>
                <a:cubicBezTo>
                  <a:pt x="427244" y="473901"/>
                  <a:pt x="1258138" y="89771"/>
                  <a:pt x="1567113" y="137787"/>
                </a:cubicBezTo>
                <a:cubicBezTo>
                  <a:pt x="1876088" y="185803"/>
                  <a:pt x="1953332" y="462419"/>
                  <a:pt x="2030576" y="739036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5654333" y="3724160"/>
            <a:ext cx="2489047" cy="931917"/>
            <a:chOff x="1023946" y="4055627"/>
            <a:chExt cx="2489047" cy="931917"/>
          </a:xfrm>
        </p:grpSpPr>
        <p:sp>
          <p:nvSpPr>
            <p:cNvPr id="37" name="磁盘 36"/>
            <p:cNvSpPr/>
            <p:nvPr/>
          </p:nvSpPr>
          <p:spPr>
            <a:xfrm>
              <a:off x="1763688" y="4055627"/>
              <a:ext cx="1512168" cy="931917"/>
            </a:xfrm>
            <a:prstGeom prst="flowChartMagneticDisk">
              <a:avLst/>
            </a:prstGeom>
            <a:noFill/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023946" y="4380318"/>
              <a:ext cx="14734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dirty="0"/>
                <a:t>DC0</a:t>
              </a:r>
              <a:endParaRPr lang="zh-CN" altLang="en-US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783032" y="4409046"/>
              <a:ext cx="1729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/>
                <a:t>Bob.acct</a:t>
              </a:r>
              <a:r>
                <a:rPr kumimoji="1" lang="en-US" altLang="zh-CN" dirty="0"/>
                <a:t>=</a:t>
              </a:r>
              <a:r>
                <a:rPr kumimoji="1" lang="en-US" altLang="zh-CN" b="1" dirty="0">
                  <a:solidFill>
                    <a:srgbClr val="C00000"/>
                  </a:solidFill>
                </a:rPr>
                <a:t>100$</a:t>
              </a:r>
              <a:endParaRPr kumimoji="1" lang="zh-CN" altLang="en-US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639121" y="4785755"/>
            <a:ext cx="2251910" cy="931917"/>
            <a:chOff x="1023946" y="4055627"/>
            <a:chExt cx="2251910" cy="931917"/>
          </a:xfrm>
        </p:grpSpPr>
        <p:sp>
          <p:nvSpPr>
            <p:cNvPr id="41" name="磁盘 40"/>
            <p:cNvSpPr/>
            <p:nvPr/>
          </p:nvSpPr>
          <p:spPr>
            <a:xfrm>
              <a:off x="1763688" y="4055627"/>
              <a:ext cx="1512168" cy="931917"/>
            </a:xfrm>
            <a:prstGeom prst="flowChartMagneticDisk">
              <a:avLst/>
            </a:prstGeom>
            <a:noFill/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023946" y="4380318"/>
              <a:ext cx="14734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dirty="0"/>
                <a:t>DC1</a:t>
              </a:r>
              <a:endParaRPr lang="zh-CN" altLang="en-US" dirty="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783032" y="4409046"/>
              <a:ext cx="1473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/>
                <a:t>Bob.acct</a:t>
              </a:r>
              <a:r>
                <a:rPr kumimoji="1" lang="en-US" altLang="zh-CN" dirty="0"/>
                <a:t>=</a:t>
              </a:r>
              <a:r>
                <a:rPr kumimoji="1" lang="en-US" altLang="zh-CN" b="1" dirty="0">
                  <a:solidFill>
                    <a:srgbClr val="C00000"/>
                  </a:solidFill>
                </a:rPr>
                <a:t>0$</a:t>
              </a:r>
              <a:endParaRPr kumimoji="1" lang="zh-CN" altLang="en-US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44" name="任意形状 43"/>
          <p:cNvSpPr/>
          <p:nvPr/>
        </p:nvSpPr>
        <p:spPr>
          <a:xfrm>
            <a:off x="5759714" y="3306871"/>
            <a:ext cx="1954317" cy="1866378"/>
          </a:xfrm>
          <a:custGeom>
            <a:avLst/>
            <a:gdLst>
              <a:gd name="connsiteX0" fmla="*/ 1806007 w 1954317"/>
              <a:gd name="connsiteY0" fmla="*/ 1866378 h 1866378"/>
              <a:gd name="connsiteX1" fmla="*/ 1793481 w 1954317"/>
              <a:gd name="connsiteY1" fmla="*/ 1515650 h 1866378"/>
              <a:gd name="connsiteX2" fmla="*/ 165097 w 1954317"/>
              <a:gd name="connsiteY2" fmla="*/ 1327759 h 1866378"/>
              <a:gd name="connsiteX3" fmla="*/ 140045 w 1954317"/>
              <a:gd name="connsiteY3" fmla="*/ 0 h 1866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4317" h="1866378">
                <a:moveTo>
                  <a:pt x="1806007" y="1866378"/>
                </a:moveTo>
                <a:cubicBezTo>
                  <a:pt x="1936486" y="1735899"/>
                  <a:pt x="2066966" y="1605420"/>
                  <a:pt x="1793481" y="1515650"/>
                </a:cubicBezTo>
                <a:cubicBezTo>
                  <a:pt x="1519996" y="1425880"/>
                  <a:pt x="440670" y="1580367"/>
                  <a:pt x="165097" y="1327759"/>
                </a:cubicBezTo>
                <a:cubicBezTo>
                  <a:pt x="-110476" y="1075151"/>
                  <a:pt x="14784" y="537575"/>
                  <a:pt x="140045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5" name="Picture 2" descr="❌”意思: 叉号Emoji | EmojiAll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255" y="2710242"/>
            <a:ext cx="881405" cy="88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线连接符 15"/>
          <p:cNvCxnSpPr/>
          <p:nvPr/>
        </p:nvCxnSpPr>
        <p:spPr>
          <a:xfrm>
            <a:off x="6156176" y="2629512"/>
            <a:ext cx="0" cy="3672408"/>
          </a:xfrm>
          <a:prstGeom prst="line">
            <a:avLst/>
          </a:prstGeom>
          <a:ln w="53975"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Solution: </a:t>
            </a:r>
            <a:r>
              <a:rPr kumimoji="1" lang="en-US" altLang="zh-CN" dirty="0" err="1"/>
              <a:t>Paxos</a:t>
            </a:r>
            <a:r>
              <a:rPr kumimoji="1" lang="en-US" altLang="zh-CN" dirty="0"/>
              <a:t> for single-copy consistency 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2581217"/>
          </a:xfrm>
        </p:spPr>
        <p:txBody>
          <a:bodyPr/>
          <a:lstStyle/>
          <a:p>
            <a:r>
              <a:rPr kumimoji="1" lang="en-US" altLang="zh-CN" dirty="0"/>
              <a:t>Spanner uses </a:t>
            </a:r>
            <a:r>
              <a:rPr kumimoji="1" lang="en-US" altLang="zh-CN" dirty="0">
                <a:solidFill>
                  <a:srgbClr val="FF0000"/>
                </a:solidFill>
              </a:rPr>
              <a:t>Multi-</a:t>
            </a:r>
            <a:r>
              <a:rPr kumimoji="1" lang="en-US" altLang="zh-CN" dirty="0" err="1">
                <a:solidFill>
                  <a:srgbClr val="FF0000"/>
                </a:solidFill>
              </a:rPr>
              <a:t>Paxos</a:t>
            </a:r>
            <a:r>
              <a:rPr kumimoji="1" lang="en-US" altLang="zh-CN" dirty="0">
                <a:solidFill>
                  <a:srgbClr val="FF0000"/>
                </a:solidFill>
              </a:rPr>
              <a:t> w/ leaders</a:t>
            </a:r>
            <a:r>
              <a:rPr kumimoji="1" lang="en-US" altLang="zh-CN" dirty="0"/>
              <a:t> to abstract the replicated shard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On the developer’s perspective, a shard </a:t>
            </a:r>
            <a:r>
              <a:rPr kumimoji="1" lang="en-US" altLang="zh-CN" dirty="0">
                <a:solidFill>
                  <a:srgbClr val="FF0000"/>
                </a:solidFill>
              </a:rPr>
              <a:t>w/ replication can be viewed as a single-shard (single-copy consistency</a:t>
            </a:r>
            <a:r>
              <a:rPr kumimoji="1" lang="en-US" altLang="zh-CN" dirty="0"/>
              <a:t>) </a:t>
            </a:r>
            <a:endParaRPr kumimoji="1" lang="en-US" altLang="zh-CN" dirty="0"/>
          </a:p>
          <a:p>
            <a:pPr lvl="2"/>
            <a:r>
              <a:rPr kumimoji="1" lang="en-US" altLang="zh-CN" sz="1800" dirty="0"/>
              <a:t>Though its content is actually replicated over machines across datacenters </a:t>
            </a:r>
            <a:endParaRPr kumimoji="1"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428" y="3476464"/>
            <a:ext cx="1752990" cy="8563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26" y="4621621"/>
            <a:ext cx="1583488" cy="8704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6996" y="3476464"/>
            <a:ext cx="1752990" cy="8563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03" y="4628591"/>
            <a:ext cx="1583488" cy="8704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458" y="4593706"/>
            <a:ext cx="1583488" cy="8704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3438" y="3476464"/>
            <a:ext cx="1752990" cy="856346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5835269" y="4360314"/>
            <a:ext cx="827112" cy="68493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717269" y="5049407"/>
            <a:ext cx="106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en-US" altLang="zh-CN" b="1" dirty="0" err="1"/>
              <a:t>Paxos</a:t>
            </a:r>
            <a:r>
              <a:rPr kumimoji="1" lang="en-US" altLang="zh-CN" b="1" dirty="0"/>
              <a:t> </a:t>
            </a:r>
            <a:endParaRPr lang="zh-CN" altLang="en-US" b="1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1010" y="3473365"/>
            <a:ext cx="1752990" cy="85634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941" y="4465716"/>
            <a:ext cx="1583488" cy="870455"/>
          </a:xfrm>
          <a:prstGeom prst="rect">
            <a:avLst/>
          </a:prstGeom>
        </p:spPr>
      </p:pic>
      <p:sp>
        <p:nvSpPr>
          <p:cNvPr id="17" name="Rectangle 13"/>
          <p:cNvSpPr/>
          <p:nvPr/>
        </p:nvSpPr>
        <p:spPr>
          <a:xfrm>
            <a:off x="2588507" y="3081305"/>
            <a:ext cx="2529574" cy="349702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kumimoji="1" lang="en-US" altLang="zh-CN" dirty="0"/>
              <a:t>Physical view</a:t>
            </a:r>
            <a:endParaRPr kumimoji="1" lang="en-US" altLang="zh-CN" dirty="0"/>
          </a:p>
        </p:txBody>
      </p:sp>
      <p:sp>
        <p:nvSpPr>
          <p:cNvPr id="18" name="Rectangle 13"/>
          <p:cNvSpPr/>
          <p:nvPr/>
        </p:nvSpPr>
        <p:spPr>
          <a:xfrm>
            <a:off x="6836081" y="3081305"/>
            <a:ext cx="2112064" cy="349702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kumimoji="1" lang="en-US" altLang="zh-CN" dirty="0"/>
              <a:t>Logical view</a:t>
            </a:r>
            <a:endParaRPr kumimoji="1" lang="en-US" altLang="zh-C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2-phase commit + 2-phase locking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With </a:t>
            </a:r>
            <a:r>
              <a:rPr kumimoji="1" lang="en-US" altLang="zh-CN" dirty="0" err="1">
                <a:solidFill>
                  <a:srgbClr val="FF0000"/>
                </a:solidFill>
              </a:rPr>
              <a:t>Paxos</a:t>
            </a:r>
            <a:r>
              <a:rPr kumimoji="1" lang="en-US" altLang="zh-CN" dirty="0">
                <a:solidFill>
                  <a:srgbClr val="FF0000"/>
                </a:solidFill>
              </a:rPr>
              <a:t>, multiple replicas of a shard can be viewed as one</a:t>
            </a:r>
            <a:r>
              <a:rPr kumimoji="1" lang="en-US" altLang="zh-CN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E.g., the developer sees an X, but X is actually replicated multiple times</a:t>
            </a:r>
            <a:endParaRPr kumimoji="1" lang="en-US" altLang="zh-CN" dirty="0"/>
          </a:p>
          <a:p>
            <a:r>
              <a:rPr kumimoji="1" lang="en-US" altLang="zh-CN" dirty="0"/>
              <a:t>However, </a:t>
            </a:r>
            <a:r>
              <a:rPr kumimoji="1" lang="en-US" altLang="zh-CN" dirty="0" err="1">
                <a:solidFill>
                  <a:srgbClr val="FF0000"/>
                </a:solidFill>
              </a:rPr>
              <a:t>Paxos</a:t>
            </a:r>
            <a:r>
              <a:rPr kumimoji="1" lang="en-US" altLang="zh-CN" dirty="0">
                <a:solidFill>
                  <a:srgbClr val="FF0000"/>
                </a:solidFill>
              </a:rPr>
              <a:t> is insufficient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 user request (TX) can touch multiple shards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How to coordinate these accesses? </a:t>
            </a:r>
            <a:endParaRPr kumimoji="1" lang="en-US" altLang="zh-CN" dirty="0"/>
          </a:p>
          <a:p>
            <a:r>
              <a:rPr kumimoji="1" lang="en-US" altLang="zh-CN" dirty="0"/>
              <a:t>Using two-phase locking for </a:t>
            </a:r>
            <a:r>
              <a:rPr kumimoji="1" lang="en-US" altLang="zh-CN" dirty="0">
                <a:highlight>
                  <a:srgbClr val="FFFF00"/>
                </a:highlight>
              </a:rPr>
              <a:t>before-or-after atomicity </a:t>
            </a:r>
            <a:r>
              <a:rPr kumimoji="1" lang="en-US" altLang="zh-CN" dirty="0"/>
              <a:t>&amp; two-phase commit for </a:t>
            </a:r>
            <a:r>
              <a:rPr kumimoji="1" lang="en-US" altLang="zh-CN" dirty="0">
                <a:highlight>
                  <a:srgbClr val="FFFF00"/>
                </a:highlight>
              </a:rPr>
              <a:t>multi-site atomicity  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834337" y="4154797"/>
            <a:ext cx="1656184" cy="1324999"/>
            <a:chOff x="4283968" y="3476717"/>
            <a:chExt cx="1656184" cy="1324999"/>
          </a:xfrm>
        </p:grpSpPr>
        <p:sp>
          <p:nvSpPr>
            <p:cNvPr id="6" name="矩形 5"/>
            <p:cNvSpPr/>
            <p:nvPr/>
          </p:nvSpPr>
          <p:spPr>
            <a:xfrm>
              <a:off x="4283968" y="3476717"/>
              <a:ext cx="1656184" cy="1324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289456" y="3518729"/>
              <a:ext cx="145103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tx.begin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x = x + 1</a:t>
              </a:r>
              <a:endPara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y = y + 1</a:t>
              </a:r>
              <a:endPara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tx.end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zh-CN" altLang="en-US" dirty="0"/>
            </a:p>
          </p:txBody>
        </p:sp>
      </p:grpSp>
      <p:sp>
        <p:nvSpPr>
          <p:cNvPr id="11" name="矩形 10"/>
          <p:cNvSpPr/>
          <p:nvPr/>
        </p:nvSpPr>
        <p:spPr>
          <a:xfrm>
            <a:off x="5321325" y="4063683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endParaRPr lang="zh-CN" altLang="en-US" sz="3200" dirty="0"/>
          </a:p>
        </p:txBody>
      </p:sp>
      <p:sp>
        <p:nvSpPr>
          <p:cNvPr id="13" name="矩形 12"/>
          <p:cNvSpPr/>
          <p:nvPr/>
        </p:nvSpPr>
        <p:spPr>
          <a:xfrm>
            <a:off x="5307334" y="4832606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endParaRPr lang="zh-CN" altLang="en-US" sz="32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9600" y="4130215"/>
            <a:ext cx="617028" cy="61702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9600" y="4861094"/>
            <a:ext cx="617028" cy="61702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Big picture of Spanner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How to scale to a larger dataset?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Sharding </a:t>
            </a:r>
            <a:endParaRPr kumimoji="1" lang="en-US" altLang="zh-CN" dirty="0"/>
          </a:p>
          <a:p>
            <a:r>
              <a:rPr kumimoji="1" lang="en-US" altLang="zh-CN" dirty="0"/>
              <a:t>How to tolerate failures across machines &amp; datacenters?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Replicated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 machine w/ </a:t>
            </a:r>
            <a:r>
              <a:rPr kumimoji="1" lang="en-US" altLang="zh-CN" dirty="0" err="1"/>
              <a:t>Paxos</a:t>
            </a:r>
            <a:r>
              <a:rPr kumimoji="1" lang="en-US" altLang="zh-CN" dirty="0"/>
              <a:t> </a:t>
            </a:r>
            <a:endParaRPr kumimoji="1" lang="en-US" altLang="zh-CN" dirty="0"/>
          </a:p>
          <a:p>
            <a:pPr lvl="2"/>
            <a:r>
              <a:rPr kumimoji="1" lang="en-US" altLang="zh-CN" sz="1800" dirty="0"/>
              <a:t>Can also use raft (e.g., </a:t>
            </a:r>
            <a:r>
              <a:rPr kumimoji="1" lang="en-US" altLang="zh-CN" sz="1800" dirty="0" err="1"/>
              <a:t>TiDB</a:t>
            </a:r>
            <a:r>
              <a:rPr kumimoji="1" lang="en-US" altLang="zh-CN" sz="1800" dirty="0"/>
              <a:t>) </a:t>
            </a:r>
            <a:endParaRPr kumimoji="1" lang="en-US" altLang="zh-CN" sz="1800" dirty="0"/>
          </a:p>
          <a:p>
            <a:r>
              <a:rPr kumimoji="1" lang="en-US" altLang="zh-CN" dirty="0"/>
              <a:t>How to </a:t>
            </a:r>
            <a:r>
              <a:rPr kumimoji="1" lang="en-US" altLang="zh-CN" dirty="0">
                <a:solidFill>
                  <a:srgbClr val="FF0000"/>
                </a:solidFill>
              </a:rPr>
              <a:t>execute read-write transaction to ensure before-or-after atomicity and multi-site atomicity</a:t>
            </a:r>
            <a:r>
              <a:rPr kumimoji="1" lang="en-US" altLang="zh-CN" dirty="0"/>
              <a:t>? </a:t>
            </a:r>
            <a:endParaRPr kumimoji="1" lang="en-US" altLang="zh-CN" dirty="0"/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2PL + 2PC</a:t>
            </a:r>
            <a:endParaRPr kumimoji="1" lang="en-US" altLang="zh-CN" dirty="0"/>
          </a:p>
          <a:p>
            <a:endParaRPr kumimoji="1"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Execution flow of read-write transaction(TX)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900442"/>
          </a:xfrm>
        </p:spPr>
        <p:txBody>
          <a:bodyPr/>
          <a:lstStyle/>
          <a:p>
            <a:r>
              <a:rPr kumimoji="1" lang="en-US" altLang="zh-CN" dirty="0"/>
              <a:t>Read-write TX: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 TX that both reads and writes the data 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457200" y="2195000"/>
            <a:ext cx="1656184" cy="1324999"/>
            <a:chOff x="4283968" y="3476717"/>
            <a:chExt cx="1656184" cy="1324999"/>
          </a:xfrm>
        </p:grpSpPr>
        <p:sp>
          <p:nvSpPr>
            <p:cNvPr id="6" name="矩形 5"/>
            <p:cNvSpPr/>
            <p:nvPr/>
          </p:nvSpPr>
          <p:spPr>
            <a:xfrm>
              <a:off x="4283968" y="3476717"/>
              <a:ext cx="1656184" cy="1324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289456" y="3518729"/>
              <a:ext cx="145103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tx.begin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x = x + 1</a:t>
              </a:r>
              <a:endPara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y = y + 1</a:t>
              </a:r>
              <a:endPara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tx.end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zh-CN" altLang="en-US" dirty="0"/>
            </a:p>
          </p:txBody>
        </p:sp>
      </p:grpSp>
      <p:pic>
        <p:nvPicPr>
          <p:cNvPr id="1026" name="Picture 2" descr="Client icon PNG, ICO or ICNS | Free vector icon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09628"/>
            <a:ext cx="978047" cy="97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827584" y="4987675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Client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Review: Distributed Transaction &amp; Replications </a:t>
            </a:r>
            <a:endParaRPr kumimoji="1" lang="zh-CN" altLang="en-US" b="0" dirty="0"/>
          </a:p>
        </p:txBody>
      </p:sp>
      <p:grpSp>
        <p:nvGrpSpPr>
          <p:cNvPr id="31" name="组合 30"/>
          <p:cNvGrpSpPr/>
          <p:nvPr/>
        </p:nvGrpSpPr>
        <p:grpSpPr>
          <a:xfrm>
            <a:off x="5818303" y="4272758"/>
            <a:ext cx="3038209" cy="1240753"/>
            <a:chOff x="5004048" y="4297660"/>
            <a:chExt cx="3038209" cy="1240753"/>
          </a:xfrm>
        </p:grpSpPr>
        <p:grpSp>
          <p:nvGrpSpPr>
            <p:cNvPr id="12" name="组合 11"/>
            <p:cNvGrpSpPr/>
            <p:nvPr/>
          </p:nvGrpSpPr>
          <p:grpSpPr>
            <a:xfrm>
              <a:off x="5004048" y="4297660"/>
              <a:ext cx="905319" cy="801616"/>
              <a:chOff x="5914584" y="4712265"/>
              <a:chExt cx="905319" cy="801616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5914584" y="4712265"/>
                <a:ext cx="901209" cy="801616"/>
                <a:chOff x="5914584" y="4712265"/>
                <a:chExt cx="901209" cy="801616"/>
              </a:xfrm>
            </p:grpSpPr>
            <p:sp>
              <p:nvSpPr>
                <p:cNvPr id="6" name="矩形 5"/>
                <p:cNvSpPr/>
                <p:nvPr/>
              </p:nvSpPr>
              <p:spPr>
                <a:xfrm>
                  <a:off x="6060281" y="4888681"/>
                  <a:ext cx="609817" cy="62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>
                  <a:off x="5914584" y="4712265"/>
                  <a:ext cx="901209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>
                      <a:solidFill>
                        <a:srgbClr val="000000"/>
                      </a:solidFill>
                    </a:rPr>
                    <a:t>File server</a:t>
                  </a:r>
                  <a:endParaRPr lang="zh-CN" altLang="en-US" sz="1200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5914584" y="4989264"/>
                <a:ext cx="905319" cy="494965"/>
                <a:chOff x="4881156" y="4586631"/>
                <a:chExt cx="905319" cy="494965"/>
              </a:xfrm>
            </p:grpSpPr>
            <p:sp>
              <p:nvSpPr>
                <p:cNvPr id="7" name="一个圆顶角并剪去另一个顶角的矩形 6"/>
                <p:cNvSpPr/>
                <p:nvPr/>
              </p:nvSpPr>
              <p:spPr>
                <a:xfrm>
                  <a:off x="5087522" y="4586631"/>
                  <a:ext cx="492589" cy="461665"/>
                </a:xfrm>
                <a:prstGeom prst="snip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4881156" y="4619931"/>
                  <a:ext cx="90531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sz="1200" b="1"/>
                    <a:t>File:</a:t>
                  </a:r>
                  <a:endParaRPr kumimoji="1" lang="en-US" altLang="zh-CN" sz="1200" b="1"/>
                </a:p>
                <a:p>
                  <a:pPr algn="ctr"/>
                  <a:r>
                    <a:rPr kumimoji="1" lang="en-US" altLang="zh-CN" sz="1200"/>
                    <a:t>image</a:t>
                  </a:r>
                  <a:endParaRPr kumimoji="1" lang="zh-CN" altLang="en-US" sz="1200"/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5835606" y="4297660"/>
              <a:ext cx="905319" cy="801616"/>
              <a:chOff x="5914584" y="4712265"/>
              <a:chExt cx="905319" cy="801616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5914584" y="4712265"/>
                <a:ext cx="901209" cy="801616"/>
                <a:chOff x="5914584" y="4712265"/>
                <a:chExt cx="901209" cy="801616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6060281" y="4888681"/>
                  <a:ext cx="609817" cy="62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5914584" y="4712265"/>
                  <a:ext cx="901209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>
                      <a:solidFill>
                        <a:srgbClr val="000000"/>
                      </a:solidFill>
                    </a:rPr>
                    <a:t>File server</a:t>
                  </a:r>
                  <a:endParaRPr lang="zh-CN" altLang="en-US" sz="1200"/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>
                <a:off x="5914584" y="4989264"/>
                <a:ext cx="905319" cy="494965"/>
                <a:chOff x="4881156" y="4586631"/>
                <a:chExt cx="905319" cy="494965"/>
              </a:xfrm>
            </p:grpSpPr>
            <p:sp>
              <p:nvSpPr>
                <p:cNvPr id="16" name="一个圆顶角并剪去另一个顶角的矩形 15"/>
                <p:cNvSpPr/>
                <p:nvPr/>
              </p:nvSpPr>
              <p:spPr>
                <a:xfrm>
                  <a:off x="5087522" y="4586631"/>
                  <a:ext cx="492589" cy="461665"/>
                </a:xfrm>
                <a:prstGeom prst="snip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4881156" y="4619931"/>
                  <a:ext cx="90531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sz="1200" b="1"/>
                    <a:t>File:</a:t>
                  </a:r>
                  <a:endParaRPr kumimoji="1" lang="en-US" altLang="zh-CN" sz="1200" b="1"/>
                </a:p>
                <a:p>
                  <a:pPr algn="ctr"/>
                  <a:r>
                    <a:rPr kumimoji="1" lang="en-US" altLang="zh-CN" sz="1200"/>
                    <a:t>image</a:t>
                  </a:r>
                  <a:endParaRPr kumimoji="1" lang="zh-CN" altLang="en-US" sz="1200"/>
                </a:p>
              </p:txBody>
            </p:sp>
          </p:grpSp>
        </p:grpSp>
        <p:grpSp>
          <p:nvGrpSpPr>
            <p:cNvPr id="20" name="组合 19"/>
            <p:cNvGrpSpPr/>
            <p:nvPr/>
          </p:nvGrpSpPr>
          <p:grpSpPr>
            <a:xfrm>
              <a:off x="7136938" y="4297660"/>
              <a:ext cx="905319" cy="801616"/>
              <a:chOff x="5914584" y="4712265"/>
              <a:chExt cx="905319" cy="801616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5914584" y="4712265"/>
                <a:ext cx="901209" cy="801616"/>
                <a:chOff x="5914584" y="4712265"/>
                <a:chExt cx="901209" cy="801616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6060281" y="4888681"/>
                  <a:ext cx="609817" cy="62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5914584" y="4712265"/>
                  <a:ext cx="901209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>
                      <a:solidFill>
                        <a:srgbClr val="000000"/>
                      </a:solidFill>
                    </a:rPr>
                    <a:t>File server</a:t>
                  </a:r>
                  <a:endParaRPr lang="zh-CN" altLang="en-US" sz="1200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5914584" y="4989264"/>
                <a:ext cx="905319" cy="494965"/>
                <a:chOff x="4881156" y="4586631"/>
                <a:chExt cx="905319" cy="494965"/>
              </a:xfrm>
            </p:grpSpPr>
            <p:sp>
              <p:nvSpPr>
                <p:cNvPr id="23" name="一个圆顶角并剪去另一个顶角的矩形 22"/>
                <p:cNvSpPr/>
                <p:nvPr/>
              </p:nvSpPr>
              <p:spPr>
                <a:xfrm>
                  <a:off x="5087522" y="4586631"/>
                  <a:ext cx="492589" cy="461665"/>
                </a:xfrm>
                <a:prstGeom prst="snip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4881156" y="4619931"/>
                  <a:ext cx="90531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sz="1200" b="1"/>
                    <a:t>File:</a:t>
                  </a:r>
                  <a:endParaRPr kumimoji="1" lang="en-US" altLang="zh-CN" sz="1200" b="1"/>
                </a:p>
                <a:p>
                  <a:pPr algn="ctr"/>
                  <a:r>
                    <a:rPr kumimoji="1" lang="en-US" altLang="zh-CN" sz="1200"/>
                    <a:t>image</a:t>
                  </a:r>
                  <a:endParaRPr kumimoji="1" lang="zh-CN" altLang="en-US" sz="1200"/>
                </a:p>
              </p:txBody>
            </p:sp>
          </p:grpSp>
        </p:grpSp>
        <p:sp>
          <p:nvSpPr>
            <p:cNvPr id="27" name="矩形 26"/>
            <p:cNvSpPr/>
            <p:nvPr/>
          </p:nvSpPr>
          <p:spPr>
            <a:xfrm>
              <a:off x="6680258" y="4546994"/>
              <a:ext cx="492443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2400">
                  <a:solidFill>
                    <a:srgbClr val="000000"/>
                  </a:solidFill>
                </a:rPr>
                <a:t>…</a:t>
              </a:r>
              <a:endParaRPr lang="zh-CN" altLang="en-US" sz="2400"/>
            </a:p>
          </p:txBody>
        </p:sp>
        <p:cxnSp>
          <p:nvCxnSpPr>
            <p:cNvPr id="29" name="直线连接符 28"/>
            <p:cNvCxnSpPr/>
            <p:nvPr/>
          </p:nvCxnSpPr>
          <p:spPr>
            <a:xfrm>
              <a:off x="5090360" y="5161756"/>
              <a:ext cx="288840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/>
            <p:cNvSpPr/>
            <p:nvPr/>
          </p:nvSpPr>
          <p:spPr>
            <a:xfrm>
              <a:off x="5495307" y="5199859"/>
              <a:ext cx="2191626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</a:rPr>
                <a:t>Distributed file system</a:t>
              </a:r>
              <a:endParaRPr lang="zh-CN" altLang="en-US" sz="1600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758122" y="2568458"/>
            <a:ext cx="3098390" cy="1384372"/>
            <a:chOff x="5645427" y="2766408"/>
            <a:chExt cx="3098390" cy="1384372"/>
          </a:xfrm>
        </p:grpSpPr>
        <p:grpSp>
          <p:nvGrpSpPr>
            <p:cNvPr id="33" name="组合 32"/>
            <p:cNvGrpSpPr/>
            <p:nvPr/>
          </p:nvGrpSpPr>
          <p:grpSpPr>
            <a:xfrm>
              <a:off x="5645427" y="2766408"/>
              <a:ext cx="1309974" cy="899967"/>
              <a:chOff x="6831174" y="4263832"/>
              <a:chExt cx="1309974" cy="899967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6848261" y="4495975"/>
                <a:ext cx="1212919" cy="66782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6831174" y="4263832"/>
                <a:ext cx="130997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200">
                    <a:solidFill>
                      <a:srgbClr val="000000"/>
                    </a:solidFill>
                  </a:rPr>
                  <a:t>Database server</a:t>
                </a:r>
                <a:endParaRPr lang="zh-CN" altLang="en-US" sz="1200"/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>
                <a:off x="6951983" y="4538944"/>
                <a:ext cx="1080001" cy="584154"/>
                <a:chOff x="6642225" y="3964214"/>
                <a:chExt cx="816191" cy="584154"/>
              </a:xfrm>
            </p:grpSpPr>
            <p:sp>
              <p:nvSpPr>
                <p:cNvPr id="37" name="磁盘 36"/>
                <p:cNvSpPr/>
                <p:nvPr/>
              </p:nvSpPr>
              <p:spPr>
                <a:xfrm>
                  <a:off x="6642225" y="3964214"/>
                  <a:ext cx="816191" cy="584154"/>
                </a:xfrm>
                <a:prstGeom prst="flowChartMagneticDisk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>
                  <a:off x="6679366" y="4033238"/>
                  <a:ext cx="733109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sz="1200" b="1"/>
                    <a:t>Database</a:t>
                  </a:r>
                  <a:endParaRPr kumimoji="1" lang="en-US" altLang="zh-CN" sz="1200" b="1"/>
                </a:p>
                <a:p>
                  <a:pPr algn="ctr"/>
                  <a:r>
                    <a:rPr kumimoji="1" lang="en-US" altLang="zh-CN" sz="1200"/>
                    <a:t>user, price</a:t>
                  </a:r>
                  <a:endParaRPr kumimoji="1" lang="zh-CN" altLang="en-US" sz="1200"/>
                </a:p>
              </p:txBody>
            </p:sp>
          </p:grpSp>
        </p:grpSp>
        <p:grpSp>
          <p:nvGrpSpPr>
            <p:cNvPr id="39" name="组合 38"/>
            <p:cNvGrpSpPr/>
            <p:nvPr/>
          </p:nvGrpSpPr>
          <p:grpSpPr>
            <a:xfrm>
              <a:off x="7433843" y="2770148"/>
              <a:ext cx="1309974" cy="899967"/>
              <a:chOff x="6831174" y="4263832"/>
              <a:chExt cx="1309974" cy="899967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6848261" y="4495975"/>
                <a:ext cx="1212919" cy="66782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6831174" y="4263832"/>
                <a:ext cx="130997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200">
                    <a:solidFill>
                      <a:srgbClr val="000000"/>
                    </a:solidFill>
                  </a:rPr>
                  <a:t>Database server</a:t>
                </a:r>
                <a:endParaRPr lang="zh-CN" altLang="en-US" sz="1200"/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6951983" y="4538944"/>
                <a:ext cx="1080001" cy="584154"/>
                <a:chOff x="6642225" y="3964214"/>
                <a:chExt cx="816191" cy="584154"/>
              </a:xfrm>
            </p:grpSpPr>
            <p:sp>
              <p:nvSpPr>
                <p:cNvPr id="43" name="磁盘 42"/>
                <p:cNvSpPr/>
                <p:nvPr/>
              </p:nvSpPr>
              <p:spPr>
                <a:xfrm>
                  <a:off x="6642225" y="3964214"/>
                  <a:ext cx="816191" cy="584154"/>
                </a:xfrm>
                <a:prstGeom prst="flowChartMagneticDisk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矩形 43"/>
                <p:cNvSpPr/>
                <p:nvPr/>
              </p:nvSpPr>
              <p:spPr>
                <a:xfrm>
                  <a:off x="6679366" y="4033238"/>
                  <a:ext cx="733109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sz="1200" b="1"/>
                    <a:t>Database</a:t>
                  </a:r>
                  <a:endParaRPr kumimoji="1" lang="en-US" altLang="zh-CN" sz="1200" b="1"/>
                </a:p>
                <a:p>
                  <a:pPr algn="ctr"/>
                  <a:r>
                    <a:rPr kumimoji="1" lang="en-US" altLang="zh-CN" sz="1200"/>
                    <a:t>user, price</a:t>
                  </a:r>
                  <a:endParaRPr kumimoji="1" lang="zh-CN" altLang="en-US" sz="1200"/>
                </a:p>
              </p:txBody>
            </p:sp>
          </p:grpSp>
        </p:grpSp>
        <p:cxnSp>
          <p:nvCxnSpPr>
            <p:cNvPr id="45" name="直线连接符 44"/>
            <p:cNvCxnSpPr/>
            <p:nvPr/>
          </p:nvCxnSpPr>
          <p:spPr>
            <a:xfrm>
              <a:off x="5645427" y="3793604"/>
              <a:ext cx="30813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/>
            <p:cNvSpPr/>
            <p:nvPr/>
          </p:nvSpPr>
          <p:spPr>
            <a:xfrm>
              <a:off x="6897697" y="3066734"/>
              <a:ext cx="492443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2400">
                  <a:solidFill>
                    <a:srgbClr val="000000"/>
                  </a:solidFill>
                </a:rPr>
                <a:t>…</a:t>
              </a:r>
              <a:endParaRPr lang="zh-CN" altLang="en-US" sz="2400"/>
            </a:p>
          </p:txBody>
        </p:sp>
        <p:sp>
          <p:nvSpPr>
            <p:cNvPr id="48" name="矩形 47"/>
            <p:cNvSpPr/>
            <p:nvPr/>
          </p:nvSpPr>
          <p:spPr>
            <a:xfrm>
              <a:off x="6151448" y="3812226"/>
              <a:ext cx="2064989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</a:rPr>
                <a:t>Distributed database</a:t>
              </a:r>
              <a:endParaRPr lang="zh-CN" altLang="en-US" sz="1600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5383207" y="1199766"/>
            <a:ext cx="3704912" cy="1076455"/>
            <a:chOff x="5248883" y="1420516"/>
            <a:chExt cx="3704912" cy="1076455"/>
          </a:xfrm>
        </p:grpSpPr>
        <p:grpSp>
          <p:nvGrpSpPr>
            <p:cNvPr id="63" name="组合 62"/>
            <p:cNvGrpSpPr/>
            <p:nvPr/>
          </p:nvGrpSpPr>
          <p:grpSpPr>
            <a:xfrm>
              <a:off x="5248883" y="1420516"/>
              <a:ext cx="3704912" cy="608773"/>
              <a:chOff x="5248883" y="1420516"/>
              <a:chExt cx="3704912" cy="608773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5248883" y="1424862"/>
                <a:ext cx="1215397" cy="604427"/>
                <a:chOff x="4705349" y="3308267"/>
                <a:chExt cx="1215397" cy="604427"/>
              </a:xfrm>
            </p:grpSpPr>
            <p:sp>
              <p:nvSpPr>
                <p:cNvPr id="51" name="梯形 50"/>
                <p:cNvSpPr/>
                <p:nvPr/>
              </p:nvSpPr>
              <p:spPr>
                <a:xfrm>
                  <a:off x="4857850" y="3506191"/>
                  <a:ext cx="910397" cy="406503"/>
                </a:xfrm>
                <a:prstGeom prst="trapezoid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2" name="矩形 51"/>
                <p:cNvSpPr/>
                <p:nvPr/>
              </p:nvSpPr>
              <p:spPr>
                <a:xfrm>
                  <a:off x="4896935" y="3566708"/>
                  <a:ext cx="792204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CN" sz="1200" b="1"/>
                    <a:t>Caching</a:t>
                  </a:r>
                  <a:endParaRPr kumimoji="1" lang="en-US" altLang="zh-CN" sz="1200" b="1"/>
                </a:p>
              </p:txBody>
            </p:sp>
            <p:sp>
              <p:nvSpPr>
                <p:cNvPr id="53" name="矩形 52"/>
                <p:cNvSpPr/>
                <p:nvPr/>
              </p:nvSpPr>
              <p:spPr>
                <a:xfrm>
                  <a:off x="4705349" y="3308267"/>
                  <a:ext cx="121539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>
                      <a:solidFill>
                        <a:srgbClr val="000000"/>
                      </a:solidFill>
                    </a:rPr>
                    <a:t>Caching server</a:t>
                  </a:r>
                  <a:endParaRPr lang="zh-CN" altLang="en-US" sz="1200"/>
                </a:p>
              </p:txBody>
            </p:sp>
          </p:grpSp>
          <p:grpSp>
            <p:nvGrpSpPr>
              <p:cNvPr id="54" name="组合 53"/>
              <p:cNvGrpSpPr/>
              <p:nvPr/>
            </p:nvGrpSpPr>
            <p:grpSpPr>
              <a:xfrm>
                <a:off x="6350866" y="1424862"/>
                <a:ext cx="1215397" cy="604427"/>
                <a:chOff x="4705349" y="3308267"/>
                <a:chExt cx="1215397" cy="604427"/>
              </a:xfrm>
            </p:grpSpPr>
            <p:sp>
              <p:nvSpPr>
                <p:cNvPr id="55" name="梯形 54"/>
                <p:cNvSpPr/>
                <p:nvPr/>
              </p:nvSpPr>
              <p:spPr>
                <a:xfrm>
                  <a:off x="4857850" y="3506191"/>
                  <a:ext cx="910397" cy="406503"/>
                </a:xfrm>
                <a:prstGeom prst="trapezoid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6" name="矩形 55"/>
                <p:cNvSpPr/>
                <p:nvPr/>
              </p:nvSpPr>
              <p:spPr>
                <a:xfrm>
                  <a:off x="4896935" y="3566708"/>
                  <a:ext cx="792204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CN" sz="1200" b="1"/>
                    <a:t>Caching</a:t>
                  </a:r>
                  <a:endParaRPr kumimoji="1" lang="en-US" altLang="zh-CN" sz="1200" b="1"/>
                </a:p>
              </p:txBody>
            </p:sp>
            <p:sp>
              <p:nvSpPr>
                <p:cNvPr id="57" name="矩形 56"/>
                <p:cNvSpPr/>
                <p:nvPr/>
              </p:nvSpPr>
              <p:spPr>
                <a:xfrm>
                  <a:off x="4705349" y="3308267"/>
                  <a:ext cx="121539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>
                      <a:solidFill>
                        <a:srgbClr val="000000"/>
                      </a:solidFill>
                    </a:rPr>
                    <a:t>Caching server</a:t>
                  </a:r>
                  <a:endParaRPr lang="zh-CN" altLang="en-US" sz="1200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7738398" y="1420516"/>
                <a:ext cx="1215397" cy="604427"/>
                <a:chOff x="4705349" y="3308267"/>
                <a:chExt cx="1215397" cy="604427"/>
              </a:xfrm>
            </p:grpSpPr>
            <p:sp>
              <p:nvSpPr>
                <p:cNvPr id="59" name="梯形 58"/>
                <p:cNvSpPr/>
                <p:nvPr/>
              </p:nvSpPr>
              <p:spPr>
                <a:xfrm>
                  <a:off x="4857850" y="3506191"/>
                  <a:ext cx="910397" cy="406503"/>
                </a:xfrm>
                <a:prstGeom prst="trapezoid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0" name="矩形 59"/>
                <p:cNvSpPr/>
                <p:nvPr/>
              </p:nvSpPr>
              <p:spPr>
                <a:xfrm>
                  <a:off x="4896935" y="3566708"/>
                  <a:ext cx="792204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CN" sz="1200" b="1"/>
                    <a:t>Caching</a:t>
                  </a:r>
                  <a:endParaRPr kumimoji="1" lang="en-US" altLang="zh-CN" sz="1200" b="1"/>
                </a:p>
              </p:txBody>
            </p:sp>
            <p:sp>
              <p:nvSpPr>
                <p:cNvPr id="61" name="矩形 60"/>
                <p:cNvSpPr/>
                <p:nvPr/>
              </p:nvSpPr>
              <p:spPr>
                <a:xfrm>
                  <a:off x="4705349" y="3308267"/>
                  <a:ext cx="121539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>
                      <a:solidFill>
                        <a:srgbClr val="000000"/>
                      </a:solidFill>
                    </a:rPr>
                    <a:t>Caching server</a:t>
                  </a:r>
                  <a:endParaRPr lang="zh-CN" altLang="en-US" sz="1200"/>
                </a:p>
              </p:txBody>
            </p:sp>
          </p:grpSp>
          <p:sp>
            <p:nvSpPr>
              <p:cNvPr id="62" name="矩形 61"/>
              <p:cNvSpPr/>
              <p:nvPr/>
            </p:nvSpPr>
            <p:spPr>
              <a:xfrm>
                <a:off x="7415910" y="1502122"/>
                <a:ext cx="492443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>
                    <a:solidFill>
                      <a:srgbClr val="000000"/>
                    </a:solidFill>
                  </a:rPr>
                  <a:t>…</a:t>
                </a:r>
                <a:endParaRPr lang="zh-CN" altLang="en-US" sz="2400"/>
              </a:p>
            </p:txBody>
          </p:sp>
        </p:grpSp>
        <p:cxnSp>
          <p:nvCxnSpPr>
            <p:cNvPr id="64" name="直线连接符 63"/>
            <p:cNvCxnSpPr/>
            <p:nvPr/>
          </p:nvCxnSpPr>
          <p:spPr>
            <a:xfrm>
              <a:off x="5308749" y="2137420"/>
              <a:ext cx="3645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/>
            <p:cNvSpPr/>
            <p:nvPr/>
          </p:nvSpPr>
          <p:spPr>
            <a:xfrm>
              <a:off x="6027005" y="2158417"/>
              <a:ext cx="192713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</a:rPr>
                <a:t>Distributed caching</a:t>
              </a:r>
              <a:endParaRPr lang="zh-CN" altLang="en-US" sz="1600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2236116" y="3199271"/>
            <a:ext cx="768261" cy="2146974"/>
            <a:chOff x="3096000" y="3119298"/>
            <a:chExt cx="768261" cy="2146974"/>
          </a:xfrm>
        </p:grpSpPr>
        <p:sp>
          <p:nvSpPr>
            <p:cNvPr id="68" name="矩形 67"/>
            <p:cNvSpPr/>
            <p:nvPr/>
          </p:nvSpPr>
          <p:spPr>
            <a:xfrm>
              <a:off x="3096000" y="3119298"/>
              <a:ext cx="725111" cy="214697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69" name="组合 68"/>
            <p:cNvGrpSpPr/>
            <p:nvPr/>
          </p:nvGrpSpPr>
          <p:grpSpPr>
            <a:xfrm rot="5400000">
              <a:off x="2988299" y="3437380"/>
              <a:ext cx="690955" cy="180000"/>
              <a:chOff x="4884739" y="2696400"/>
              <a:chExt cx="690955" cy="180000"/>
            </a:xfrm>
          </p:grpSpPr>
          <p:sp>
            <p:nvSpPr>
              <p:cNvPr id="70" name="矩形 69"/>
              <p:cNvSpPr/>
              <p:nvPr/>
            </p:nvSpPr>
            <p:spPr>
              <a:xfrm>
                <a:off x="4884739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5135696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5395694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 rot="5400000">
              <a:off x="3219367" y="3437381"/>
              <a:ext cx="690955" cy="180000"/>
              <a:chOff x="4884739" y="2696400"/>
              <a:chExt cx="690955" cy="180000"/>
            </a:xfrm>
          </p:grpSpPr>
          <p:sp>
            <p:nvSpPr>
              <p:cNvPr id="74" name="矩形 73"/>
              <p:cNvSpPr/>
              <p:nvPr/>
            </p:nvSpPr>
            <p:spPr>
              <a:xfrm>
                <a:off x="4884739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5135696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5395694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 rot="5400000">
              <a:off x="2988299" y="4762203"/>
              <a:ext cx="690955" cy="180000"/>
              <a:chOff x="4884739" y="2696400"/>
              <a:chExt cx="690955" cy="180000"/>
            </a:xfrm>
          </p:grpSpPr>
          <p:sp>
            <p:nvSpPr>
              <p:cNvPr id="86" name="矩形 85"/>
              <p:cNvSpPr/>
              <p:nvPr/>
            </p:nvSpPr>
            <p:spPr>
              <a:xfrm>
                <a:off x="4884739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5135696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5395694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89" name="组合 88"/>
            <p:cNvGrpSpPr/>
            <p:nvPr/>
          </p:nvGrpSpPr>
          <p:grpSpPr>
            <a:xfrm rot="5400000">
              <a:off x="3219367" y="4762204"/>
              <a:ext cx="690955" cy="180000"/>
              <a:chOff x="4884739" y="2696400"/>
              <a:chExt cx="690955" cy="180000"/>
            </a:xfrm>
          </p:grpSpPr>
          <p:sp>
            <p:nvSpPr>
              <p:cNvPr id="90" name="矩形 89"/>
              <p:cNvSpPr/>
              <p:nvPr/>
            </p:nvSpPr>
            <p:spPr>
              <a:xfrm>
                <a:off x="4884739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5135696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5395694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3" name="矩形 92"/>
            <p:cNvSpPr/>
            <p:nvPr/>
          </p:nvSpPr>
          <p:spPr>
            <a:xfrm>
              <a:off x="3126559" y="4015893"/>
              <a:ext cx="737702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1200">
                  <a:solidFill>
                    <a:srgbClr val="000000"/>
                  </a:solidFill>
                </a:rPr>
                <a:t>Load</a:t>
              </a:r>
              <a:endParaRPr kumimoji="1" lang="en-US" altLang="zh-CN" sz="1200">
                <a:solidFill>
                  <a:srgbClr val="000000"/>
                </a:solidFill>
              </a:endParaRPr>
            </a:p>
            <a:p>
              <a:r>
                <a:rPr kumimoji="1" lang="en-US" altLang="zh-CN" sz="1200">
                  <a:solidFill>
                    <a:srgbClr val="000000"/>
                  </a:solidFill>
                </a:rPr>
                <a:t>Balance</a:t>
              </a:r>
              <a:endParaRPr lang="zh-CN" altLang="en-US" sz="1200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3302994" y="2814021"/>
            <a:ext cx="1703228" cy="1049410"/>
            <a:chOff x="5882155" y="4329138"/>
            <a:chExt cx="1703228" cy="1049410"/>
          </a:xfrm>
        </p:grpSpPr>
        <p:sp>
          <p:nvSpPr>
            <p:cNvPr id="96" name="矩形 95"/>
            <p:cNvSpPr/>
            <p:nvPr/>
          </p:nvSpPr>
          <p:spPr>
            <a:xfrm>
              <a:off x="5882155" y="4329138"/>
              <a:ext cx="1703228" cy="90044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97" name="圆角矩形 96"/>
            <p:cNvSpPr/>
            <p:nvPr/>
          </p:nvSpPr>
          <p:spPr>
            <a:xfrm>
              <a:off x="5919232" y="4422093"/>
              <a:ext cx="1564153" cy="64325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>
                  <a:solidFill>
                    <a:schemeClr val="tx1"/>
                  </a:solidFill>
                </a:rPr>
                <a:t>Application #1</a:t>
              </a:r>
              <a:endParaRPr kumimoji="1" lang="en-US" altLang="zh-CN" sz="1200" b="1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zh-CN" sz="1200">
                  <a:solidFill>
                    <a:schemeClr val="tx1"/>
                  </a:solidFill>
                </a:rPr>
                <a:t>generate the page</a:t>
              </a:r>
              <a:endParaRPr kumimoji="1" lang="en-US" altLang="zh-CN" sz="1200">
                <a:solidFill>
                  <a:schemeClr val="tx1"/>
                </a:solidFill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5999834" y="5101549"/>
              <a:ext cx="140294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zh-CN" sz="1200">
                  <a:solidFill>
                    <a:srgbClr val="000000"/>
                  </a:solidFill>
                </a:rPr>
                <a:t>Application server</a:t>
              </a:r>
              <a:endParaRPr lang="zh-CN" altLang="en-US" sz="1200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3270533" y="4048243"/>
            <a:ext cx="1703228" cy="1049410"/>
            <a:chOff x="5882155" y="4329138"/>
            <a:chExt cx="1703228" cy="1049410"/>
          </a:xfrm>
        </p:grpSpPr>
        <p:sp>
          <p:nvSpPr>
            <p:cNvPr id="111" name="矩形 110"/>
            <p:cNvSpPr/>
            <p:nvPr/>
          </p:nvSpPr>
          <p:spPr>
            <a:xfrm>
              <a:off x="5882155" y="4329138"/>
              <a:ext cx="1703228" cy="90044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12" name="圆角矩形 111"/>
            <p:cNvSpPr/>
            <p:nvPr/>
          </p:nvSpPr>
          <p:spPr>
            <a:xfrm>
              <a:off x="5919232" y="4422093"/>
              <a:ext cx="1564153" cy="64325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>
                  <a:solidFill>
                    <a:schemeClr val="tx1"/>
                  </a:solidFill>
                </a:rPr>
                <a:t>Application #2</a:t>
              </a:r>
              <a:endParaRPr kumimoji="1" lang="en-US" altLang="zh-CN" sz="1200" b="1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zh-CN" sz="1200">
                  <a:solidFill>
                    <a:schemeClr val="tx1"/>
                  </a:solidFill>
                </a:rPr>
                <a:t>add the order</a:t>
              </a:r>
              <a:endParaRPr kumimoji="1" lang="en-US" altLang="zh-CN" sz="1200">
                <a:solidFill>
                  <a:schemeClr val="tx1"/>
                </a:solidFill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5999834" y="5101549"/>
              <a:ext cx="140294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zh-CN" sz="1200">
                  <a:solidFill>
                    <a:srgbClr val="000000"/>
                  </a:solidFill>
                </a:rPr>
                <a:t>Application server</a:t>
              </a:r>
              <a:endParaRPr lang="zh-CN" altLang="en-US" sz="1200"/>
            </a:p>
          </p:txBody>
        </p:sp>
      </p:grpSp>
      <p:sp>
        <p:nvSpPr>
          <p:cNvPr id="116" name="矩形 115"/>
          <p:cNvSpPr/>
          <p:nvPr/>
        </p:nvSpPr>
        <p:spPr>
          <a:xfrm rot="5400000">
            <a:off x="3984226" y="5112000"/>
            <a:ext cx="49244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zh-CN" sz="2400">
                <a:solidFill>
                  <a:srgbClr val="000000"/>
                </a:solidFill>
              </a:rPr>
              <a:t>…</a:t>
            </a:r>
            <a:endParaRPr lang="zh-CN" altLang="en-US" sz="2400"/>
          </a:p>
        </p:txBody>
      </p:sp>
      <p:cxnSp>
        <p:nvCxnSpPr>
          <p:cNvPr id="32" name="直线连接符 31"/>
          <p:cNvCxnSpPr/>
          <p:nvPr/>
        </p:nvCxnSpPr>
        <p:spPr>
          <a:xfrm>
            <a:off x="1979712" y="2706957"/>
            <a:ext cx="0" cy="358645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/>
          <p:cNvCxnSpPr/>
          <p:nvPr/>
        </p:nvCxnSpPr>
        <p:spPr>
          <a:xfrm>
            <a:off x="1979712" y="2706957"/>
            <a:ext cx="324036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/>
          <p:cNvCxnSpPr/>
          <p:nvPr/>
        </p:nvCxnSpPr>
        <p:spPr>
          <a:xfrm flipV="1">
            <a:off x="5220072" y="1129308"/>
            <a:ext cx="0" cy="157764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/>
          <p:cNvCxnSpPr/>
          <p:nvPr/>
        </p:nvCxnSpPr>
        <p:spPr>
          <a:xfrm>
            <a:off x="5220072" y="1129308"/>
            <a:ext cx="43924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组合 100"/>
          <p:cNvGrpSpPr/>
          <p:nvPr/>
        </p:nvGrpSpPr>
        <p:grpSpPr>
          <a:xfrm rot="16200000">
            <a:off x="703673" y="3881347"/>
            <a:ext cx="1548280" cy="638043"/>
            <a:chOff x="6020855" y="1361203"/>
            <a:chExt cx="1548280" cy="638043"/>
          </a:xfrm>
        </p:grpSpPr>
        <p:sp>
          <p:nvSpPr>
            <p:cNvPr id="102" name="云形 101"/>
            <p:cNvSpPr/>
            <p:nvPr/>
          </p:nvSpPr>
          <p:spPr>
            <a:xfrm>
              <a:off x="6020855" y="1361203"/>
              <a:ext cx="1548280" cy="638043"/>
            </a:xfrm>
            <a:prstGeom prst="clou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6311529" y="1443038"/>
              <a:ext cx="9669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zh-CN">
                  <a:solidFill>
                    <a:srgbClr val="000000"/>
                  </a:solidFill>
                </a:rPr>
                <a:t>Internet</a:t>
              </a:r>
              <a:endParaRPr lang="zh-CN" altLang="en-US"/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1911161" y="3550232"/>
            <a:ext cx="252000" cy="517828"/>
            <a:chOff x="1735514" y="3550232"/>
            <a:chExt cx="420567" cy="517828"/>
          </a:xfrm>
        </p:grpSpPr>
        <p:cxnSp>
          <p:nvCxnSpPr>
            <p:cNvPr id="104" name="直线箭头连接符 103"/>
            <p:cNvCxnSpPr/>
            <p:nvPr/>
          </p:nvCxnSpPr>
          <p:spPr>
            <a:xfrm>
              <a:off x="1735514" y="3550232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箭头连接符 105"/>
            <p:cNvCxnSpPr/>
            <p:nvPr/>
          </p:nvCxnSpPr>
          <p:spPr>
            <a:xfrm>
              <a:off x="1735514" y="3720585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箭头连接符 106"/>
            <p:cNvCxnSpPr/>
            <p:nvPr/>
          </p:nvCxnSpPr>
          <p:spPr>
            <a:xfrm>
              <a:off x="1735514" y="3897707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箭头连接符 107"/>
            <p:cNvCxnSpPr/>
            <p:nvPr/>
          </p:nvCxnSpPr>
          <p:spPr>
            <a:xfrm>
              <a:off x="1735514" y="4068060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组合 114"/>
          <p:cNvGrpSpPr/>
          <p:nvPr/>
        </p:nvGrpSpPr>
        <p:grpSpPr>
          <a:xfrm>
            <a:off x="1907704" y="4263806"/>
            <a:ext cx="252000" cy="517828"/>
            <a:chOff x="1735514" y="3550232"/>
            <a:chExt cx="420567" cy="517828"/>
          </a:xfrm>
        </p:grpSpPr>
        <p:cxnSp>
          <p:nvCxnSpPr>
            <p:cNvPr id="117" name="直线箭头连接符 116"/>
            <p:cNvCxnSpPr/>
            <p:nvPr/>
          </p:nvCxnSpPr>
          <p:spPr>
            <a:xfrm>
              <a:off x="1735514" y="3550232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箭头连接符 117"/>
            <p:cNvCxnSpPr/>
            <p:nvPr/>
          </p:nvCxnSpPr>
          <p:spPr>
            <a:xfrm>
              <a:off x="1735514" y="3720585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线箭头连接符 118"/>
            <p:cNvCxnSpPr/>
            <p:nvPr/>
          </p:nvCxnSpPr>
          <p:spPr>
            <a:xfrm>
              <a:off x="1735514" y="3897707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线箭头连接符 119"/>
            <p:cNvCxnSpPr/>
            <p:nvPr/>
          </p:nvCxnSpPr>
          <p:spPr>
            <a:xfrm>
              <a:off x="1735514" y="4068060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任意形状 98"/>
          <p:cNvSpPr/>
          <p:nvPr/>
        </p:nvSpPr>
        <p:spPr>
          <a:xfrm>
            <a:off x="2675106" y="2972121"/>
            <a:ext cx="680937" cy="425574"/>
          </a:xfrm>
          <a:custGeom>
            <a:avLst/>
            <a:gdLst>
              <a:gd name="connsiteX0" fmla="*/ 0 w 680937"/>
              <a:gd name="connsiteY0" fmla="*/ 403377 h 425574"/>
              <a:gd name="connsiteX1" fmla="*/ 447473 w 680937"/>
              <a:gd name="connsiteY1" fmla="*/ 383922 h 425574"/>
              <a:gd name="connsiteX2" fmla="*/ 379379 w 680937"/>
              <a:gd name="connsiteY2" fmla="*/ 23998 h 425574"/>
              <a:gd name="connsiteX3" fmla="*/ 680937 w 680937"/>
              <a:gd name="connsiteY3" fmla="*/ 62909 h 42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0937" h="425574">
                <a:moveTo>
                  <a:pt x="0" y="403377"/>
                </a:moveTo>
                <a:cubicBezTo>
                  <a:pt x="192121" y="425264"/>
                  <a:pt x="384243" y="447152"/>
                  <a:pt x="447473" y="383922"/>
                </a:cubicBezTo>
                <a:cubicBezTo>
                  <a:pt x="510703" y="320692"/>
                  <a:pt x="340468" y="77500"/>
                  <a:pt x="379379" y="23998"/>
                </a:cubicBezTo>
                <a:cubicBezTo>
                  <a:pt x="418290" y="-29504"/>
                  <a:pt x="549613" y="16702"/>
                  <a:pt x="680937" y="62909"/>
                </a:cubicBezTo>
              </a:path>
            </a:pathLst>
          </a:cu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任意形状 99"/>
          <p:cNvSpPr/>
          <p:nvPr/>
        </p:nvSpPr>
        <p:spPr>
          <a:xfrm>
            <a:off x="2733472" y="3533078"/>
            <a:ext cx="671209" cy="1017912"/>
          </a:xfrm>
          <a:custGeom>
            <a:avLst/>
            <a:gdLst>
              <a:gd name="connsiteX0" fmla="*/ 0 w 671209"/>
              <a:gd name="connsiteY0" fmla="*/ 75884 h 1017912"/>
              <a:gd name="connsiteX1" fmla="*/ 291830 w 671209"/>
              <a:gd name="connsiteY1" fmla="*/ 85611 h 1017912"/>
              <a:gd name="connsiteX2" fmla="*/ 340468 w 671209"/>
              <a:gd name="connsiteY2" fmla="*/ 941645 h 1017912"/>
              <a:gd name="connsiteX3" fmla="*/ 671209 w 671209"/>
              <a:gd name="connsiteY3" fmla="*/ 922190 h 101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209" h="1017912">
                <a:moveTo>
                  <a:pt x="0" y="75884"/>
                </a:moveTo>
                <a:cubicBezTo>
                  <a:pt x="117542" y="8601"/>
                  <a:pt x="235085" y="-58682"/>
                  <a:pt x="291830" y="85611"/>
                </a:cubicBezTo>
                <a:cubicBezTo>
                  <a:pt x="348575" y="229904"/>
                  <a:pt x="277238" y="802215"/>
                  <a:pt x="340468" y="941645"/>
                </a:cubicBezTo>
                <a:cubicBezTo>
                  <a:pt x="403698" y="1081075"/>
                  <a:pt x="537453" y="1001632"/>
                  <a:pt x="671209" y="92219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任意形状 104"/>
          <p:cNvSpPr/>
          <p:nvPr/>
        </p:nvSpPr>
        <p:spPr>
          <a:xfrm>
            <a:off x="2743200" y="4928179"/>
            <a:ext cx="1215957" cy="488037"/>
          </a:xfrm>
          <a:custGeom>
            <a:avLst/>
            <a:gdLst>
              <a:gd name="connsiteX0" fmla="*/ 0 w 1215957"/>
              <a:gd name="connsiteY0" fmla="*/ 3744 h 488037"/>
              <a:gd name="connsiteX1" fmla="*/ 379379 w 1215957"/>
              <a:gd name="connsiteY1" fmla="*/ 62110 h 488037"/>
              <a:gd name="connsiteX2" fmla="*/ 680936 w 1215957"/>
              <a:gd name="connsiteY2" fmla="*/ 431761 h 488037"/>
              <a:gd name="connsiteX3" fmla="*/ 1215957 w 1215957"/>
              <a:gd name="connsiteY3" fmla="*/ 480400 h 48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957" h="488037">
                <a:moveTo>
                  <a:pt x="0" y="3744"/>
                </a:moveTo>
                <a:cubicBezTo>
                  <a:pt x="132945" y="-2741"/>
                  <a:pt x="265890" y="-9226"/>
                  <a:pt x="379379" y="62110"/>
                </a:cubicBezTo>
                <a:cubicBezTo>
                  <a:pt x="492868" y="133446"/>
                  <a:pt x="541506" y="362046"/>
                  <a:pt x="680936" y="431761"/>
                </a:cubicBezTo>
                <a:cubicBezTo>
                  <a:pt x="820366" y="501476"/>
                  <a:pt x="1018161" y="490938"/>
                  <a:pt x="1215957" y="48040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任意形状 120"/>
          <p:cNvSpPr/>
          <p:nvPr/>
        </p:nvSpPr>
        <p:spPr>
          <a:xfrm>
            <a:off x="4864086" y="2014176"/>
            <a:ext cx="1283795" cy="1189054"/>
          </a:xfrm>
          <a:custGeom>
            <a:avLst/>
            <a:gdLst>
              <a:gd name="connsiteX0" fmla="*/ 9471 w 1283795"/>
              <a:gd name="connsiteY0" fmla="*/ 1118130 h 1189054"/>
              <a:gd name="connsiteX1" fmla="*/ 67837 w 1283795"/>
              <a:gd name="connsiteY1" fmla="*/ 1127858 h 1189054"/>
              <a:gd name="connsiteX2" fmla="*/ 515310 w 1283795"/>
              <a:gd name="connsiteY2" fmla="*/ 1108403 h 1189054"/>
              <a:gd name="connsiteX3" fmla="*/ 641769 w 1283795"/>
              <a:gd name="connsiteY3" fmla="*/ 106454 h 1189054"/>
              <a:gd name="connsiteX4" fmla="*/ 1283795 w 1283795"/>
              <a:gd name="connsiteY4" fmla="*/ 77271 h 11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3795" h="1189054">
                <a:moveTo>
                  <a:pt x="9471" y="1118130"/>
                </a:moveTo>
                <a:cubicBezTo>
                  <a:pt x="-3499" y="1123804"/>
                  <a:pt x="-16469" y="1129479"/>
                  <a:pt x="67837" y="1127858"/>
                </a:cubicBezTo>
                <a:cubicBezTo>
                  <a:pt x="152143" y="1126237"/>
                  <a:pt x="419655" y="1278637"/>
                  <a:pt x="515310" y="1108403"/>
                </a:cubicBezTo>
                <a:cubicBezTo>
                  <a:pt x="610965" y="938169"/>
                  <a:pt x="513688" y="278309"/>
                  <a:pt x="641769" y="106454"/>
                </a:cubicBezTo>
                <a:cubicBezTo>
                  <a:pt x="769850" y="-65401"/>
                  <a:pt x="1026822" y="5935"/>
                  <a:pt x="1283795" y="77271"/>
                </a:cubicBezTo>
              </a:path>
            </a:pathLst>
          </a:cu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任意形状 121"/>
          <p:cNvSpPr/>
          <p:nvPr/>
        </p:nvSpPr>
        <p:spPr>
          <a:xfrm>
            <a:off x="4902740" y="4349164"/>
            <a:ext cx="1420239" cy="942683"/>
          </a:xfrm>
          <a:custGeom>
            <a:avLst/>
            <a:gdLst>
              <a:gd name="connsiteX0" fmla="*/ 0 w 1420239"/>
              <a:gd name="connsiteY0" fmla="*/ 47738 h 942683"/>
              <a:gd name="connsiteX1" fmla="*/ 593388 w 1420239"/>
              <a:gd name="connsiteY1" fmla="*/ 47738 h 942683"/>
              <a:gd name="connsiteX2" fmla="*/ 680937 w 1420239"/>
              <a:gd name="connsiteY2" fmla="*/ 543849 h 942683"/>
              <a:gd name="connsiteX3" fmla="*/ 1420239 w 1420239"/>
              <a:gd name="connsiteY3" fmla="*/ 942683 h 942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0239" h="942683">
                <a:moveTo>
                  <a:pt x="0" y="47738"/>
                </a:moveTo>
                <a:cubicBezTo>
                  <a:pt x="239949" y="6395"/>
                  <a:pt x="479899" y="-34947"/>
                  <a:pt x="593388" y="47738"/>
                </a:cubicBezTo>
                <a:cubicBezTo>
                  <a:pt x="706877" y="130423"/>
                  <a:pt x="543129" y="394692"/>
                  <a:pt x="680937" y="543849"/>
                </a:cubicBezTo>
                <a:cubicBezTo>
                  <a:pt x="818745" y="693006"/>
                  <a:pt x="1119492" y="817844"/>
                  <a:pt x="1420239" y="942683"/>
                </a:cubicBezTo>
              </a:path>
            </a:pathLst>
          </a:cu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任意形状 122"/>
          <p:cNvSpPr/>
          <p:nvPr/>
        </p:nvSpPr>
        <p:spPr>
          <a:xfrm>
            <a:off x="4931923" y="3381875"/>
            <a:ext cx="1313234" cy="460911"/>
          </a:xfrm>
          <a:custGeom>
            <a:avLst/>
            <a:gdLst>
              <a:gd name="connsiteX0" fmla="*/ 0 w 1313234"/>
              <a:gd name="connsiteY0" fmla="*/ 51989 h 460911"/>
              <a:gd name="connsiteX1" fmla="*/ 437745 w 1313234"/>
              <a:gd name="connsiteY1" fmla="*/ 32534 h 460911"/>
              <a:gd name="connsiteX2" fmla="*/ 428017 w 1313234"/>
              <a:gd name="connsiteY2" fmla="*/ 431368 h 460911"/>
              <a:gd name="connsiteX3" fmla="*/ 1313234 w 1313234"/>
              <a:gd name="connsiteY3" fmla="*/ 431368 h 460911"/>
              <a:gd name="connsiteX4" fmla="*/ 1313234 w 1313234"/>
              <a:gd name="connsiteY4" fmla="*/ 431368 h 46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234" h="460911">
                <a:moveTo>
                  <a:pt x="0" y="51989"/>
                </a:moveTo>
                <a:cubicBezTo>
                  <a:pt x="183204" y="10646"/>
                  <a:pt x="366409" y="-30696"/>
                  <a:pt x="437745" y="32534"/>
                </a:cubicBezTo>
                <a:cubicBezTo>
                  <a:pt x="509081" y="95764"/>
                  <a:pt x="282102" y="364896"/>
                  <a:pt x="428017" y="431368"/>
                </a:cubicBezTo>
                <a:cubicBezTo>
                  <a:pt x="573932" y="497840"/>
                  <a:pt x="1313234" y="431368"/>
                  <a:pt x="1313234" y="431368"/>
                </a:cubicBezTo>
                <a:lnTo>
                  <a:pt x="1313234" y="431368"/>
                </a:lnTo>
              </a:path>
            </a:pathLst>
          </a:cu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5" name="图片 12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357945" y="3397695"/>
            <a:ext cx="329286" cy="329286"/>
          </a:xfrm>
          <a:prstGeom prst="rect">
            <a:avLst/>
          </a:prstGeom>
        </p:spPr>
      </p:pic>
      <p:pic>
        <p:nvPicPr>
          <p:cNvPr id="126" name="图片 12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67280" y="3955145"/>
            <a:ext cx="536836" cy="536836"/>
          </a:xfrm>
          <a:prstGeom prst="rect">
            <a:avLst/>
          </a:prstGeom>
        </p:spPr>
      </p:pic>
      <p:pic>
        <p:nvPicPr>
          <p:cNvPr id="127" name="图片 12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320547" y="4549038"/>
            <a:ext cx="425471" cy="425471"/>
          </a:xfrm>
          <a:prstGeom prst="rect">
            <a:avLst/>
          </a:prstGeom>
        </p:spPr>
      </p:pic>
      <p:sp>
        <p:nvSpPr>
          <p:cNvPr id="128" name="矩形 127"/>
          <p:cNvSpPr/>
          <p:nvPr/>
        </p:nvSpPr>
        <p:spPr>
          <a:xfrm rot="5400000">
            <a:off x="381976" y="5112000"/>
            <a:ext cx="49244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zh-CN" sz="2400">
                <a:solidFill>
                  <a:srgbClr val="000000"/>
                </a:solidFill>
              </a:rPr>
              <a:t>…</a:t>
            </a:r>
            <a:endParaRPr lang="zh-CN" altLang="en-US" sz="2400"/>
          </a:p>
        </p:txBody>
      </p:sp>
      <p:cxnSp>
        <p:nvCxnSpPr>
          <p:cNvPr id="135" name="直线箭头连接符 134"/>
          <p:cNvCxnSpPr/>
          <p:nvPr/>
        </p:nvCxnSpPr>
        <p:spPr>
          <a:xfrm>
            <a:off x="769034" y="3667368"/>
            <a:ext cx="255810" cy="32939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线箭头连接符 135"/>
          <p:cNvCxnSpPr/>
          <p:nvPr/>
        </p:nvCxnSpPr>
        <p:spPr>
          <a:xfrm>
            <a:off x="804116" y="4272758"/>
            <a:ext cx="252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线箭头连接符 137"/>
          <p:cNvCxnSpPr/>
          <p:nvPr/>
        </p:nvCxnSpPr>
        <p:spPr>
          <a:xfrm flipV="1">
            <a:off x="795533" y="4557531"/>
            <a:ext cx="260583" cy="23305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箭头连接符 142"/>
          <p:cNvCxnSpPr/>
          <p:nvPr/>
        </p:nvCxnSpPr>
        <p:spPr>
          <a:xfrm flipV="1">
            <a:off x="794988" y="4948686"/>
            <a:ext cx="281447" cy="51067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矩形 144"/>
          <p:cNvSpPr/>
          <p:nvPr/>
        </p:nvSpPr>
        <p:spPr>
          <a:xfrm>
            <a:off x="113717" y="2910714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/>
              <a:t>Users</a:t>
            </a:r>
            <a:endParaRPr lang="zh-CN" altLang="en-US"/>
          </a:p>
        </p:txBody>
      </p:sp>
      <p:grpSp>
        <p:nvGrpSpPr>
          <p:cNvPr id="146" name="组合 145"/>
          <p:cNvGrpSpPr/>
          <p:nvPr/>
        </p:nvGrpSpPr>
        <p:grpSpPr>
          <a:xfrm>
            <a:off x="1031305" y="2691437"/>
            <a:ext cx="845234" cy="489970"/>
            <a:chOff x="6020855" y="1361204"/>
            <a:chExt cx="845234" cy="489970"/>
          </a:xfrm>
        </p:grpSpPr>
        <p:sp>
          <p:nvSpPr>
            <p:cNvPr id="147" name="云形 146"/>
            <p:cNvSpPr/>
            <p:nvPr/>
          </p:nvSpPr>
          <p:spPr>
            <a:xfrm>
              <a:off x="6020855" y="1361204"/>
              <a:ext cx="845234" cy="489970"/>
            </a:xfrm>
            <a:prstGeom prst="clou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6110928" y="1413481"/>
              <a:ext cx="684803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>
                  <a:solidFill>
                    <a:srgbClr val="000000"/>
                  </a:solidFill>
                </a:rPr>
                <a:t>CDN</a:t>
              </a:r>
              <a:endParaRPr lang="zh-CN" altLang="en-US"/>
            </a:p>
          </p:txBody>
        </p:sp>
      </p:grpSp>
      <p:cxnSp>
        <p:nvCxnSpPr>
          <p:cNvPr id="149" name="直线箭头连接符 148"/>
          <p:cNvCxnSpPr/>
          <p:nvPr/>
        </p:nvCxnSpPr>
        <p:spPr>
          <a:xfrm flipV="1">
            <a:off x="1337719" y="3186000"/>
            <a:ext cx="0" cy="230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箭头连接符 150"/>
          <p:cNvCxnSpPr/>
          <p:nvPr/>
        </p:nvCxnSpPr>
        <p:spPr>
          <a:xfrm flipV="1">
            <a:off x="1477813" y="3203164"/>
            <a:ext cx="0" cy="180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组合 128"/>
          <p:cNvGrpSpPr/>
          <p:nvPr/>
        </p:nvGrpSpPr>
        <p:grpSpPr>
          <a:xfrm>
            <a:off x="4492257" y="5204142"/>
            <a:ext cx="1322740" cy="293267"/>
            <a:chOff x="4833436" y="4356643"/>
            <a:chExt cx="1322740" cy="293267"/>
          </a:xfrm>
        </p:grpSpPr>
        <p:sp>
          <p:nvSpPr>
            <p:cNvPr id="130" name="圆柱体 129"/>
            <p:cNvSpPr/>
            <p:nvPr/>
          </p:nvSpPr>
          <p:spPr>
            <a:xfrm rot="5400000">
              <a:off x="5375673" y="3869407"/>
              <a:ext cx="276998" cy="1284008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4833436" y="4356643"/>
              <a:ext cx="128400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200">
                  <a:solidFill>
                    <a:srgbClr val="000000"/>
                  </a:solidFill>
                </a:rPr>
                <a:t>Message queue</a:t>
              </a:r>
              <a:endParaRPr lang="zh-CN" altLang="en-US" sz="1200"/>
            </a:p>
          </p:txBody>
        </p:sp>
      </p:grpSp>
      <p:sp>
        <p:nvSpPr>
          <p:cNvPr id="132" name="任意形状 131"/>
          <p:cNvSpPr/>
          <p:nvPr/>
        </p:nvSpPr>
        <p:spPr>
          <a:xfrm>
            <a:off x="4994031" y="4797083"/>
            <a:ext cx="342313" cy="365760"/>
          </a:xfrm>
          <a:custGeom>
            <a:avLst/>
            <a:gdLst>
              <a:gd name="connsiteX0" fmla="*/ 0 w 342313"/>
              <a:gd name="connsiteY0" fmla="*/ 0 h 365760"/>
              <a:gd name="connsiteX1" fmla="*/ 295421 w 342313"/>
              <a:gd name="connsiteY1" fmla="*/ 70339 h 365760"/>
              <a:gd name="connsiteX2" fmla="*/ 337624 w 342313"/>
              <a:gd name="connsiteY2" fmla="*/ 36576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13" h="365760">
                <a:moveTo>
                  <a:pt x="0" y="0"/>
                </a:moveTo>
                <a:cubicBezTo>
                  <a:pt x="119575" y="4689"/>
                  <a:pt x="239150" y="9379"/>
                  <a:pt x="295421" y="70339"/>
                </a:cubicBezTo>
                <a:cubicBezTo>
                  <a:pt x="351692" y="131299"/>
                  <a:pt x="344658" y="248529"/>
                  <a:pt x="337624" y="36576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3" name="图片 132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56019" y="1209408"/>
            <a:ext cx="1817874" cy="118893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4" name="矩形 133"/>
          <p:cNvSpPr/>
          <p:nvPr/>
        </p:nvSpPr>
        <p:spPr>
          <a:xfrm>
            <a:off x="5858859" y="2827756"/>
            <a:ext cx="1080623" cy="628368"/>
          </a:xfrm>
          <a:prstGeom prst="rect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Execution flow of read-write transaction(TX)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900442"/>
          </a:xfrm>
        </p:spPr>
        <p:txBody>
          <a:bodyPr/>
          <a:lstStyle/>
          <a:p>
            <a:r>
              <a:rPr kumimoji="1" lang="en-US" altLang="zh-CN" dirty="0"/>
              <a:t>Read-write TX: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 TX that both reads and writes the data 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457200" y="2195000"/>
            <a:ext cx="1656184" cy="1324999"/>
            <a:chOff x="4283968" y="3476717"/>
            <a:chExt cx="1656184" cy="1324999"/>
          </a:xfrm>
        </p:grpSpPr>
        <p:sp>
          <p:nvSpPr>
            <p:cNvPr id="6" name="矩形 5"/>
            <p:cNvSpPr/>
            <p:nvPr/>
          </p:nvSpPr>
          <p:spPr>
            <a:xfrm>
              <a:off x="4283968" y="3476717"/>
              <a:ext cx="1656184" cy="1324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289456" y="3518729"/>
              <a:ext cx="145103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tx.begin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x = x + 1</a:t>
              </a:r>
              <a:endPara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y = y + 1</a:t>
              </a:r>
              <a:endPara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tx.end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zh-CN" altLang="en-US" dirty="0"/>
            </a:p>
          </p:txBody>
        </p:sp>
      </p:grpSp>
      <p:pic>
        <p:nvPicPr>
          <p:cNvPr id="1026" name="Picture 2" descr="Client icon PNG, ICO or ICNS | Free vector icon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09628"/>
            <a:ext cx="978047" cy="97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827584" y="4987675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Client</a:t>
            </a:r>
            <a:endParaRPr lang="zh-CN" altLang="en-US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6482701" y="2169314"/>
            <a:ext cx="1002407" cy="931917"/>
            <a:chOff x="2152702" y="4197600"/>
            <a:chExt cx="1002407" cy="931917"/>
          </a:xfrm>
          <a:solidFill>
            <a:schemeClr val="bg1"/>
          </a:solidFill>
        </p:grpSpPr>
        <p:sp>
          <p:nvSpPr>
            <p:cNvPr id="11" name="磁盘 10"/>
            <p:cNvSpPr/>
            <p:nvPr/>
          </p:nvSpPr>
          <p:spPr>
            <a:xfrm>
              <a:off x="2152702" y="4197600"/>
              <a:ext cx="1002407" cy="931917"/>
            </a:xfrm>
            <a:prstGeom prst="flowChartMagneticDisk">
              <a:avLst/>
            </a:prstGeom>
            <a:grpFill/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26826" y="4585692"/>
              <a:ext cx="646331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DC1</a:t>
              </a:r>
              <a:endParaRPr lang="zh-CN" altLang="en-US" b="1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855375" y="2169314"/>
            <a:ext cx="1002407" cy="931917"/>
            <a:chOff x="2152702" y="4197600"/>
            <a:chExt cx="1002407" cy="931917"/>
          </a:xfrm>
          <a:solidFill>
            <a:schemeClr val="bg1"/>
          </a:solidFill>
        </p:grpSpPr>
        <p:sp>
          <p:nvSpPr>
            <p:cNvPr id="14" name="磁盘 13"/>
            <p:cNvSpPr/>
            <p:nvPr/>
          </p:nvSpPr>
          <p:spPr>
            <a:xfrm>
              <a:off x="2152702" y="4197600"/>
              <a:ext cx="1002407" cy="931917"/>
            </a:xfrm>
            <a:prstGeom prst="flowChartMagneticDisk">
              <a:avLst/>
            </a:prstGeom>
            <a:grpFill/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326826" y="4585692"/>
              <a:ext cx="646331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DC0</a:t>
              </a:r>
              <a:endParaRPr lang="zh-CN" altLang="en-US" b="1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4161310" y="3144953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endParaRPr lang="zh-CN" altLang="en-US" sz="3200" dirty="0"/>
          </a:p>
        </p:txBody>
      </p:sp>
      <p:sp>
        <p:nvSpPr>
          <p:cNvPr id="17" name="矩形 16"/>
          <p:cNvSpPr/>
          <p:nvPr/>
        </p:nvSpPr>
        <p:spPr>
          <a:xfrm>
            <a:off x="6774645" y="3144953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endParaRPr lang="zh-CN" altLang="en-US" sz="3200" dirty="0"/>
          </a:p>
        </p:txBody>
      </p:sp>
      <p:sp>
        <p:nvSpPr>
          <p:cNvPr id="18" name="矩形 17"/>
          <p:cNvSpPr/>
          <p:nvPr/>
        </p:nvSpPr>
        <p:spPr>
          <a:xfrm>
            <a:off x="4147319" y="3913876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endParaRPr lang="zh-CN" altLang="en-US" sz="3200" dirty="0"/>
          </a:p>
        </p:txBody>
      </p:sp>
      <p:sp>
        <p:nvSpPr>
          <p:cNvPr id="19" name="矩形 18"/>
          <p:cNvSpPr/>
          <p:nvPr/>
        </p:nvSpPr>
        <p:spPr>
          <a:xfrm>
            <a:off x="6774645" y="3917286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endParaRPr lang="zh-CN" altLang="en-US" sz="32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85" y="3211485"/>
            <a:ext cx="617028" cy="61702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85" y="3942364"/>
            <a:ext cx="617028" cy="617028"/>
          </a:xfrm>
          <a:prstGeom prst="rect">
            <a:avLst/>
          </a:prstGeom>
        </p:spPr>
      </p:pic>
      <p:cxnSp>
        <p:nvCxnSpPr>
          <p:cNvPr id="25" name="直线连接符 24"/>
          <p:cNvCxnSpPr/>
          <p:nvPr/>
        </p:nvCxnSpPr>
        <p:spPr>
          <a:xfrm>
            <a:off x="3159585" y="3865612"/>
            <a:ext cx="46527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>
            <a:off x="5652120" y="2070746"/>
            <a:ext cx="0" cy="2488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3814312" y="3135199"/>
            <a:ext cx="1118565" cy="1590231"/>
          </a:xfrm>
          <a:prstGeom prst="ellipse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圆角矩形标注 30"/>
          <p:cNvSpPr/>
          <p:nvPr/>
        </p:nvSpPr>
        <p:spPr>
          <a:xfrm>
            <a:off x="4544506" y="4861314"/>
            <a:ext cx="3843917" cy="575373"/>
          </a:xfrm>
          <a:prstGeom prst="wedgeRoundRectCallout">
            <a:avLst>
              <a:gd name="adj1" fmla="val -42355"/>
              <a:gd name="adj2" fmla="val -98461"/>
              <a:gd name="adj3" fmla="val 16667"/>
            </a:avLst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659739" y="4964334"/>
            <a:ext cx="3412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X,Y are sharded on two servers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Execution flow of read-write transaction(TX)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900442"/>
          </a:xfrm>
        </p:spPr>
        <p:txBody>
          <a:bodyPr/>
          <a:lstStyle/>
          <a:p>
            <a:r>
              <a:rPr kumimoji="1" lang="en-US" altLang="zh-CN" dirty="0"/>
              <a:t>Each shard is replicated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The run PAXOS to behavior as a single (logical) shard 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457200" y="2195000"/>
            <a:ext cx="1656184" cy="1324999"/>
            <a:chOff x="4283968" y="3476717"/>
            <a:chExt cx="1656184" cy="1324999"/>
          </a:xfrm>
        </p:grpSpPr>
        <p:sp>
          <p:nvSpPr>
            <p:cNvPr id="6" name="矩形 5"/>
            <p:cNvSpPr/>
            <p:nvPr/>
          </p:nvSpPr>
          <p:spPr>
            <a:xfrm>
              <a:off x="4283968" y="3476717"/>
              <a:ext cx="1656184" cy="1324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289456" y="3518729"/>
              <a:ext cx="145103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tx.begin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x = x + 1</a:t>
              </a:r>
              <a:endPara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y = y + 1</a:t>
              </a:r>
              <a:endPara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tx.end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zh-CN" altLang="en-US" dirty="0"/>
            </a:p>
          </p:txBody>
        </p:sp>
      </p:grpSp>
      <p:pic>
        <p:nvPicPr>
          <p:cNvPr id="1026" name="Picture 2" descr="Client icon PNG, ICO or ICNS | Free vector icon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09628"/>
            <a:ext cx="978047" cy="97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827584" y="4987675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Client</a:t>
            </a:r>
            <a:endParaRPr lang="zh-CN" altLang="en-US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6482701" y="2169314"/>
            <a:ext cx="1002407" cy="931917"/>
            <a:chOff x="2152702" y="4197600"/>
            <a:chExt cx="1002407" cy="931917"/>
          </a:xfrm>
          <a:solidFill>
            <a:schemeClr val="bg1"/>
          </a:solidFill>
        </p:grpSpPr>
        <p:sp>
          <p:nvSpPr>
            <p:cNvPr id="11" name="磁盘 10"/>
            <p:cNvSpPr/>
            <p:nvPr/>
          </p:nvSpPr>
          <p:spPr>
            <a:xfrm>
              <a:off x="2152702" y="4197600"/>
              <a:ext cx="1002407" cy="931917"/>
            </a:xfrm>
            <a:prstGeom prst="flowChartMagneticDisk">
              <a:avLst/>
            </a:prstGeom>
            <a:grpFill/>
            <a:ln w="12700">
              <a:solidFill>
                <a:schemeClr val="tx1"/>
              </a:solidFill>
              <a:tailEnd type="none" w="lg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26826" y="4585692"/>
              <a:ext cx="646331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DC1</a:t>
              </a:r>
              <a:endParaRPr lang="zh-CN" altLang="en-US" b="1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855375" y="2169314"/>
            <a:ext cx="1002407" cy="931917"/>
            <a:chOff x="2152702" y="4197600"/>
            <a:chExt cx="1002407" cy="931917"/>
          </a:xfrm>
          <a:solidFill>
            <a:schemeClr val="bg1"/>
          </a:solidFill>
        </p:grpSpPr>
        <p:sp>
          <p:nvSpPr>
            <p:cNvPr id="14" name="磁盘 13"/>
            <p:cNvSpPr/>
            <p:nvPr/>
          </p:nvSpPr>
          <p:spPr>
            <a:xfrm>
              <a:off x="2152702" y="4197600"/>
              <a:ext cx="1002407" cy="931917"/>
            </a:xfrm>
            <a:prstGeom prst="flowChartMagneticDisk">
              <a:avLst/>
            </a:prstGeom>
            <a:grpFill/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326826" y="4585692"/>
              <a:ext cx="646331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DC0</a:t>
              </a:r>
              <a:endParaRPr lang="zh-CN" altLang="en-US" b="1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4161310" y="3144953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endParaRPr lang="zh-CN" altLang="en-US" sz="3200" dirty="0"/>
          </a:p>
        </p:txBody>
      </p:sp>
      <p:sp>
        <p:nvSpPr>
          <p:cNvPr id="17" name="矩形 16"/>
          <p:cNvSpPr/>
          <p:nvPr/>
        </p:nvSpPr>
        <p:spPr>
          <a:xfrm>
            <a:off x="6774645" y="3144953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endParaRPr lang="zh-CN" altLang="en-US" sz="3200" dirty="0"/>
          </a:p>
        </p:txBody>
      </p:sp>
      <p:sp>
        <p:nvSpPr>
          <p:cNvPr id="18" name="矩形 17"/>
          <p:cNvSpPr/>
          <p:nvPr/>
        </p:nvSpPr>
        <p:spPr>
          <a:xfrm>
            <a:off x="4147319" y="3913876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endParaRPr lang="zh-CN" altLang="en-US" sz="3200" dirty="0"/>
          </a:p>
        </p:txBody>
      </p:sp>
      <p:sp>
        <p:nvSpPr>
          <p:cNvPr id="19" name="矩形 18"/>
          <p:cNvSpPr/>
          <p:nvPr/>
        </p:nvSpPr>
        <p:spPr>
          <a:xfrm>
            <a:off x="6774645" y="3917286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endParaRPr lang="zh-CN" altLang="en-US" sz="32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85" y="3211485"/>
            <a:ext cx="617028" cy="61702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85" y="3942364"/>
            <a:ext cx="617028" cy="617028"/>
          </a:xfrm>
          <a:prstGeom prst="rect">
            <a:avLst/>
          </a:prstGeom>
        </p:spPr>
      </p:pic>
      <p:cxnSp>
        <p:nvCxnSpPr>
          <p:cNvPr id="25" name="直线连接符 24"/>
          <p:cNvCxnSpPr/>
          <p:nvPr/>
        </p:nvCxnSpPr>
        <p:spPr>
          <a:xfrm>
            <a:off x="3159585" y="3865612"/>
            <a:ext cx="46527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>
            <a:off x="5652120" y="2070746"/>
            <a:ext cx="0" cy="2488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3814312" y="3942364"/>
            <a:ext cx="3998048" cy="559697"/>
          </a:xfrm>
          <a:prstGeom prst="ellipse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圆角矩形标注 30"/>
          <p:cNvSpPr/>
          <p:nvPr/>
        </p:nvSpPr>
        <p:spPr>
          <a:xfrm>
            <a:off x="4544505" y="4861314"/>
            <a:ext cx="4390757" cy="575373"/>
          </a:xfrm>
          <a:prstGeom prst="wedgeRoundRectCallout">
            <a:avLst>
              <a:gd name="adj1" fmla="val -42355"/>
              <a:gd name="adj2" fmla="val -98461"/>
              <a:gd name="adj3" fmla="val 16667"/>
            </a:avLst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659739" y="4964334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Each shard is replicated on multiple DCs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902188" y="3252952"/>
            <a:ext cx="96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PAXOS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929844" y="4001497"/>
            <a:ext cx="96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PAXOS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Execution flow of read-write transaction(TX)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129308"/>
            <a:ext cx="8795319" cy="90044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Each shard is replicated w/ PAXOS </a:t>
            </a:r>
            <a:endParaRPr kumimoji="1" lang="en-US" altLang="zh-CN" dirty="0"/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A replica is selected leader</a:t>
            </a:r>
            <a:r>
              <a:rPr kumimoji="1" lang="en-US" altLang="zh-CN" dirty="0"/>
              <a:t> to simplify execution (no Raft introduced then) 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457200" y="2195000"/>
            <a:ext cx="1656184" cy="1324999"/>
            <a:chOff x="4283968" y="3476717"/>
            <a:chExt cx="1656184" cy="1324999"/>
          </a:xfrm>
        </p:grpSpPr>
        <p:sp>
          <p:nvSpPr>
            <p:cNvPr id="6" name="矩形 5"/>
            <p:cNvSpPr/>
            <p:nvPr/>
          </p:nvSpPr>
          <p:spPr>
            <a:xfrm>
              <a:off x="4283968" y="3476717"/>
              <a:ext cx="1656184" cy="1324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289456" y="3518729"/>
              <a:ext cx="145103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tx.begin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x = x + 1</a:t>
              </a:r>
              <a:endPara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y = y + 1</a:t>
              </a:r>
              <a:endPara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tx.end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zh-CN" altLang="en-US" dirty="0"/>
            </a:p>
          </p:txBody>
        </p:sp>
      </p:grpSp>
      <p:pic>
        <p:nvPicPr>
          <p:cNvPr id="1026" name="Picture 2" descr="Client icon PNG, ICO or ICNS | Free vector icon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09628"/>
            <a:ext cx="978047" cy="97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827584" y="4987675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Client</a:t>
            </a:r>
            <a:endParaRPr lang="zh-CN" altLang="en-US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6482701" y="2169314"/>
            <a:ext cx="1002407" cy="931917"/>
            <a:chOff x="2152702" y="4197600"/>
            <a:chExt cx="1002407" cy="931917"/>
          </a:xfrm>
          <a:solidFill>
            <a:schemeClr val="bg1"/>
          </a:solidFill>
        </p:grpSpPr>
        <p:sp>
          <p:nvSpPr>
            <p:cNvPr id="11" name="磁盘 10"/>
            <p:cNvSpPr/>
            <p:nvPr/>
          </p:nvSpPr>
          <p:spPr>
            <a:xfrm>
              <a:off x="2152702" y="4197600"/>
              <a:ext cx="1002407" cy="931917"/>
            </a:xfrm>
            <a:prstGeom prst="flowChartMagneticDisk">
              <a:avLst/>
            </a:prstGeom>
            <a:grpFill/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26826" y="4585692"/>
              <a:ext cx="646331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DC1</a:t>
              </a:r>
              <a:endParaRPr lang="zh-CN" altLang="en-US" b="1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855375" y="2169314"/>
            <a:ext cx="1002407" cy="931917"/>
            <a:chOff x="2152702" y="4197600"/>
            <a:chExt cx="1002407" cy="931917"/>
          </a:xfrm>
          <a:solidFill>
            <a:schemeClr val="bg1"/>
          </a:solidFill>
        </p:grpSpPr>
        <p:sp>
          <p:nvSpPr>
            <p:cNvPr id="14" name="磁盘 13"/>
            <p:cNvSpPr/>
            <p:nvPr/>
          </p:nvSpPr>
          <p:spPr>
            <a:xfrm>
              <a:off x="2152702" y="4197600"/>
              <a:ext cx="1002407" cy="931917"/>
            </a:xfrm>
            <a:prstGeom prst="flowChartMagneticDisk">
              <a:avLst/>
            </a:prstGeom>
            <a:grpFill/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326826" y="4585692"/>
              <a:ext cx="646331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DC0</a:t>
              </a:r>
              <a:endParaRPr lang="zh-CN" altLang="en-US" b="1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4161310" y="3144953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endParaRPr lang="zh-CN" altLang="en-US" sz="3200" dirty="0"/>
          </a:p>
        </p:txBody>
      </p:sp>
      <p:sp>
        <p:nvSpPr>
          <p:cNvPr id="17" name="矩形 16"/>
          <p:cNvSpPr/>
          <p:nvPr/>
        </p:nvSpPr>
        <p:spPr>
          <a:xfrm>
            <a:off x="6774645" y="3144953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endParaRPr lang="zh-CN" altLang="en-US" sz="3200" dirty="0"/>
          </a:p>
        </p:txBody>
      </p:sp>
      <p:sp>
        <p:nvSpPr>
          <p:cNvPr id="18" name="矩形 17"/>
          <p:cNvSpPr/>
          <p:nvPr/>
        </p:nvSpPr>
        <p:spPr>
          <a:xfrm>
            <a:off x="4147319" y="3913876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endParaRPr lang="zh-CN" altLang="en-US" sz="3200" dirty="0"/>
          </a:p>
        </p:txBody>
      </p:sp>
      <p:sp>
        <p:nvSpPr>
          <p:cNvPr id="19" name="矩形 18"/>
          <p:cNvSpPr/>
          <p:nvPr/>
        </p:nvSpPr>
        <p:spPr>
          <a:xfrm>
            <a:off x="6774645" y="3917286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endParaRPr lang="zh-CN" altLang="en-US" sz="32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85" y="3211485"/>
            <a:ext cx="617028" cy="61702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85" y="3942364"/>
            <a:ext cx="617028" cy="617028"/>
          </a:xfrm>
          <a:prstGeom prst="rect">
            <a:avLst/>
          </a:prstGeom>
        </p:spPr>
      </p:pic>
      <p:cxnSp>
        <p:nvCxnSpPr>
          <p:cNvPr id="25" name="直线连接符 24"/>
          <p:cNvCxnSpPr/>
          <p:nvPr/>
        </p:nvCxnSpPr>
        <p:spPr>
          <a:xfrm>
            <a:off x="3159585" y="3865612"/>
            <a:ext cx="46527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>
            <a:off x="5652120" y="2070746"/>
            <a:ext cx="0" cy="2488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157792" y="3289223"/>
            <a:ext cx="424681" cy="368172"/>
          </a:xfrm>
          <a:prstGeom prst="rect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760654" y="4028416"/>
            <a:ext cx="424681" cy="368172"/>
          </a:xfrm>
          <a:prstGeom prst="rect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902188" y="3252952"/>
            <a:ext cx="96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PAXOS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929844" y="4001497"/>
            <a:ext cx="96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PAXOS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5" name="Rectangle 13"/>
          <p:cNvSpPr/>
          <p:nvPr/>
        </p:nvSpPr>
        <p:spPr>
          <a:xfrm>
            <a:off x="3855375" y="4775393"/>
            <a:ext cx="4074463" cy="626701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kumimoji="1" lang="en-US" altLang="zh-CN" dirty="0"/>
              <a:t>Leader will execute request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Start a PAXOS proposal accordingly</a:t>
            </a:r>
            <a:endParaRPr kumimoji="1" lang="en-US" altLang="zh-C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Execution flow of read-write transaction(TX)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900442"/>
          </a:xfrm>
        </p:spPr>
        <p:txBody>
          <a:bodyPr/>
          <a:lstStyle/>
          <a:p>
            <a:r>
              <a:rPr kumimoji="1" lang="en-US" altLang="zh-CN" dirty="0"/>
              <a:t>Spanner uses standard 2PC &amp; 2PL for executing read-write TX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Two-phase commit &amp; two-phase locking 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457200" y="2195000"/>
            <a:ext cx="1656184" cy="1324999"/>
            <a:chOff x="4283968" y="3476717"/>
            <a:chExt cx="1656184" cy="1324999"/>
          </a:xfrm>
        </p:grpSpPr>
        <p:sp>
          <p:nvSpPr>
            <p:cNvPr id="6" name="矩形 5"/>
            <p:cNvSpPr/>
            <p:nvPr/>
          </p:nvSpPr>
          <p:spPr>
            <a:xfrm>
              <a:off x="4283968" y="3476717"/>
              <a:ext cx="1656184" cy="1324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289456" y="3518729"/>
              <a:ext cx="145103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tx.begin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x = x + 1</a:t>
              </a:r>
              <a:endPara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y = y + 1</a:t>
              </a:r>
              <a:endPara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tx.end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zh-CN" altLang="en-US" dirty="0"/>
            </a:p>
          </p:txBody>
        </p:sp>
      </p:grpSp>
      <p:pic>
        <p:nvPicPr>
          <p:cNvPr id="1026" name="Picture 2" descr="Client icon PNG, ICO or ICNS | Free vector icon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09628"/>
            <a:ext cx="978047" cy="97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827584" y="4987675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Client</a:t>
            </a:r>
            <a:endParaRPr lang="zh-CN" altLang="en-US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6482701" y="2169314"/>
            <a:ext cx="1002407" cy="931917"/>
            <a:chOff x="2152702" y="4197600"/>
            <a:chExt cx="1002407" cy="931917"/>
          </a:xfrm>
          <a:solidFill>
            <a:schemeClr val="bg1"/>
          </a:solidFill>
        </p:grpSpPr>
        <p:sp>
          <p:nvSpPr>
            <p:cNvPr id="11" name="磁盘 10"/>
            <p:cNvSpPr/>
            <p:nvPr/>
          </p:nvSpPr>
          <p:spPr>
            <a:xfrm>
              <a:off x="2152702" y="4197600"/>
              <a:ext cx="1002407" cy="931917"/>
            </a:xfrm>
            <a:prstGeom prst="flowChartMagneticDisk">
              <a:avLst/>
            </a:prstGeom>
            <a:grpFill/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26826" y="4585692"/>
              <a:ext cx="646331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DC1</a:t>
              </a:r>
              <a:endParaRPr lang="zh-CN" altLang="en-US" b="1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855375" y="2169314"/>
            <a:ext cx="1002407" cy="931917"/>
            <a:chOff x="2152702" y="4197600"/>
            <a:chExt cx="1002407" cy="931917"/>
          </a:xfrm>
          <a:solidFill>
            <a:schemeClr val="bg1"/>
          </a:solidFill>
        </p:grpSpPr>
        <p:sp>
          <p:nvSpPr>
            <p:cNvPr id="14" name="磁盘 13"/>
            <p:cNvSpPr/>
            <p:nvPr/>
          </p:nvSpPr>
          <p:spPr>
            <a:xfrm>
              <a:off x="2152702" y="4197600"/>
              <a:ext cx="1002407" cy="931917"/>
            </a:xfrm>
            <a:prstGeom prst="flowChartMagneticDisk">
              <a:avLst/>
            </a:prstGeom>
            <a:grpFill/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326826" y="4585692"/>
              <a:ext cx="646331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DC0</a:t>
              </a:r>
              <a:endParaRPr lang="zh-CN" altLang="en-US" b="1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4161310" y="3144953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endParaRPr lang="zh-CN" altLang="en-US" sz="3200" dirty="0"/>
          </a:p>
        </p:txBody>
      </p:sp>
      <p:sp>
        <p:nvSpPr>
          <p:cNvPr id="17" name="矩形 16"/>
          <p:cNvSpPr/>
          <p:nvPr/>
        </p:nvSpPr>
        <p:spPr>
          <a:xfrm>
            <a:off x="6774645" y="3144953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endParaRPr lang="zh-CN" altLang="en-US" sz="3200" dirty="0"/>
          </a:p>
        </p:txBody>
      </p:sp>
      <p:sp>
        <p:nvSpPr>
          <p:cNvPr id="18" name="矩形 17"/>
          <p:cNvSpPr/>
          <p:nvPr/>
        </p:nvSpPr>
        <p:spPr>
          <a:xfrm>
            <a:off x="4147319" y="3913876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endParaRPr lang="zh-CN" altLang="en-US" sz="3200" dirty="0"/>
          </a:p>
        </p:txBody>
      </p:sp>
      <p:sp>
        <p:nvSpPr>
          <p:cNvPr id="19" name="矩形 18"/>
          <p:cNvSpPr/>
          <p:nvPr/>
        </p:nvSpPr>
        <p:spPr>
          <a:xfrm>
            <a:off x="6774645" y="3917286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endParaRPr lang="zh-CN" altLang="en-US" sz="32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85" y="3211485"/>
            <a:ext cx="617028" cy="61702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85" y="3942364"/>
            <a:ext cx="617028" cy="617028"/>
          </a:xfrm>
          <a:prstGeom prst="rect">
            <a:avLst/>
          </a:prstGeom>
        </p:spPr>
      </p:pic>
      <p:cxnSp>
        <p:nvCxnSpPr>
          <p:cNvPr id="25" name="直线连接符 24"/>
          <p:cNvCxnSpPr/>
          <p:nvPr/>
        </p:nvCxnSpPr>
        <p:spPr>
          <a:xfrm>
            <a:off x="3159585" y="3865612"/>
            <a:ext cx="46527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>
            <a:off x="5652120" y="2070746"/>
            <a:ext cx="0" cy="2488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157792" y="3289223"/>
            <a:ext cx="424681" cy="368172"/>
          </a:xfrm>
          <a:prstGeom prst="rect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760654" y="4028416"/>
            <a:ext cx="424681" cy="368172"/>
          </a:xfrm>
          <a:prstGeom prst="rect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902188" y="3252952"/>
            <a:ext cx="96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PAXOS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929844" y="4001497"/>
            <a:ext cx="96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PAXOS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Execution flow of read-write transaction(TX)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900442"/>
          </a:xfrm>
        </p:spPr>
        <p:txBody>
          <a:bodyPr/>
          <a:lstStyle/>
          <a:p>
            <a:r>
              <a:rPr kumimoji="1" lang="en-GB" altLang="zh-CN" dirty="0"/>
              <a:t>Upon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read, </a:t>
            </a:r>
            <a:r>
              <a:rPr kumimoji="1" lang="en-GB" altLang="zh-CN" dirty="0"/>
              <a:t>the </a:t>
            </a:r>
            <a:r>
              <a:rPr kumimoji="1" lang="en-GB" altLang="zh-CN" dirty="0">
                <a:solidFill>
                  <a:srgbClr val="FF0000"/>
                </a:solidFill>
              </a:rPr>
              <a:t>leader will return the latest value of data</a:t>
            </a:r>
            <a:endParaRPr kumimoji="1" lang="en-GB" altLang="zh-CN" dirty="0"/>
          </a:p>
          <a:p>
            <a:pPr lvl="1"/>
            <a:r>
              <a:rPr kumimoji="1" lang="en-GB" altLang="zh-CN" dirty="0"/>
              <a:t>Also hold the lock on it (2PL) 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457200" y="2195000"/>
            <a:ext cx="1656184" cy="1324999"/>
            <a:chOff x="4283968" y="3476717"/>
            <a:chExt cx="1656184" cy="1324999"/>
          </a:xfrm>
        </p:grpSpPr>
        <p:sp>
          <p:nvSpPr>
            <p:cNvPr id="6" name="矩形 5"/>
            <p:cNvSpPr/>
            <p:nvPr/>
          </p:nvSpPr>
          <p:spPr>
            <a:xfrm>
              <a:off x="4283968" y="3476717"/>
              <a:ext cx="1656184" cy="1324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289456" y="3518729"/>
              <a:ext cx="145103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tx.begin</a:t>
              </a:r>
              <a:r>
                <a:rPr kumimoji="1" lang="en-US" altLang="zh-CN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x = x </a:t>
              </a:r>
              <a:r>
                <a:rPr kumimoji="1" lang="en-US" altLang="zh-CN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+ 1</a:t>
              </a:r>
              <a:endPara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 = y + 1</a:t>
              </a:r>
              <a:endPara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tx.end</a:t>
              </a:r>
              <a:r>
                <a:rPr kumimoji="1" lang="en-US" altLang="zh-CN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zh-CN" altLang="en-US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1026" name="Picture 2" descr="Client icon PNG, ICO or ICNS | Free vector icon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09628"/>
            <a:ext cx="978047" cy="97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827584" y="4987675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Client</a:t>
            </a:r>
            <a:endParaRPr lang="zh-CN" altLang="en-US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6482701" y="2169314"/>
            <a:ext cx="1002407" cy="931917"/>
            <a:chOff x="2152702" y="4197600"/>
            <a:chExt cx="1002407" cy="931917"/>
          </a:xfrm>
          <a:solidFill>
            <a:schemeClr val="bg1"/>
          </a:solidFill>
        </p:grpSpPr>
        <p:sp>
          <p:nvSpPr>
            <p:cNvPr id="11" name="磁盘 10"/>
            <p:cNvSpPr/>
            <p:nvPr/>
          </p:nvSpPr>
          <p:spPr>
            <a:xfrm>
              <a:off x="2152702" y="4197600"/>
              <a:ext cx="1002407" cy="931917"/>
            </a:xfrm>
            <a:prstGeom prst="flowChartMagneticDisk">
              <a:avLst/>
            </a:prstGeom>
            <a:grpFill/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26826" y="4585692"/>
              <a:ext cx="646331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DC1</a:t>
              </a:r>
              <a:endParaRPr lang="zh-CN" altLang="en-US" b="1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855375" y="2169314"/>
            <a:ext cx="1002407" cy="931917"/>
            <a:chOff x="2152702" y="4197600"/>
            <a:chExt cx="1002407" cy="931917"/>
          </a:xfrm>
          <a:solidFill>
            <a:schemeClr val="bg1"/>
          </a:solidFill>
        </p:grpSpPr>
        <p:sp>
          <p:nvSpPr>
            <p:cNvPr id="14" name="磁盘 13"/>
            <p:cNvSpPr/>
            <p:nvPr/>
          </p:nvSpPr>
          <p:spPr>
            <a:xfrm>
              <a:off x="2152702" y="4197600"/>
              <a:ext cx="1002407" cy="931917"/>
            </a:xfrm>
            <a:prstGeom prst="flowChartMagneticDisk">
              <a:avLst/>
            </a:prstGeom>
            <a:grpFill/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326826" y="4585692"/>
              <a:ext cx="646331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DC0</a:t>
              </a:r>
              <a:endParaRPr lang="zh-CN" altLang="en-US" b="1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4161310" y="3144953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endParaRPr lang="zh-CN" altLang="en-US" sz="3200" dirty="0"/>
          </a:p>
        </p:txBody>
      </p:sp>
      <p:sp>
        <p:nvSpPr>
          <p:cNvPr id="17" name="矩形 16"/>
          <p:cNvSpPr/>
          <p:nvPr/>
        </p:nvSpPr>
        <p:spPr>
          <a:xfrm>
            <a:off x="6774645" y="3144953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endParaRPr lang="zh-CN" altLang="en-US" sz="3200" dirty="0"/>
          </a:p>
        </p:txBody>
      </p:sp>
      <p:sp>
        <p:nvSpPr>
          <p:cNvPr id="18" name="矩形 17"/>
          <p:cNvSpPr/>
          <p:nvPr/>
        </p:nvSpPr>
        <p:spPr>
          <a:xfrm>
            <a:off x="4147319" y="3913876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endParaRPr lang="zh-CN" altLang="en-US" sz="3200" dirty="0"/>
          </a:p>
        </p:txBody>
      </p:sp>
      <p:sp>
        <p:nvSpPr>
          <p:cNvPr id="19" name="矩形 18"/>
          <p:cNvSpPr/>
          <p:nvPr/>
        </p:nvSpPr>
        <p:spPr>
          <a:xfrm>
            <a:off x="6774645" y="3917286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endParaRPr lang="zh-CN" altLang="en-US" sz="32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85" y="3211485"/>
            <a:ext cx="617028" cy="61702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85" y="3942364"/>
            <a:ext cx="617028" cy="617028"/>
          </a:xfrm>
          <a:prstGeom prst="rect">
            <a:avLst/>
          </a:prstGeom>
        </p:spPr>
      </p:pic>
      <p:cxnSp>
        <p:nvCxnSpPr>
          <p:cNvPr id="25" name="直线连接符 24"/>
          <p:cNvCxnSpPr/>
          <p:nvPr/>
        </p:nvCxnSpPr>
        <p:spPr>
          <a:xfrm>
            <a:off x="3159585" y="3865612"/>
            <a:ext cx="46527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>
            <a:off x="5652120" y="2070746"/>
            <a:ext cx="0" cy="2488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157792" y="3289223"/>
            <a:ext cx="424681" cy="368172"/>
          </a:xfrm>
          <a:prstGeom prst="rect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760654" y="4028416"/>
            <a:ext cx="424681" cy="368172"/>
          </a:xfrm>
          <a:prstGeom prst="rect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902188" y="3252952"/>
            <a:ext cx="96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PAXOS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929844" y="4001497"/>
            <a:ext cx="96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PAXOS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0" name="任意形状 19"/>
          <p:cNvSpPr/>
          <p:nvPr/>
        </p:nvSpPr>
        <p:spPr>
          <a:xfrm>
            <a:off x="1758462" y="2773487"/>
            <a:ext cx="2379784" cy="2554283"/>
          </a:xfrm>
          <a:custGeom>
            <a:avLst/>
            <a:gdLst>
              <a:gd name="connsiteX0" fmla="*/ 0 w 2379784"/>
              <a:gd name="connsiteY0" fmla="*/ 2419836 h 2554283"/>
              <a:gd name="connsiteX1" fmla="*/ 832338 w 2379784"/>
              <a:gd name="connsiteY1" fmla="*/ 2396390 h 2554283"/>
              <a:gd name="connsiteX2" fmla="*/ 867507 w 2379784"/>
              <a:gd name="connsiteY2" fmla="*/ 837221 h 2554283"/>
              <a:gd name="connsiteX3" fmla="*/ 973015 w 2379784"/>
              <a:gd name="connsiteY3" fmla="*/ 4882 h 2554283"/>
              <a:gd name="connsiteX4" fmla="*/ 2379784 w 2379784"/>
              <a:gd name="connsiteY4" fmla="*/ 555867 h 255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784" h="2554283">
                <a:moveTo>
                  <a:pt x="0" y="2419836"/>
                </a:moveTo>
                <a:cubicBezTo>
                  <a:pt x="343877" y="2539997"/>
                  <a:pt x="687754" y="2660159"/>
                  <a:pt x="832338" y="2396390"/>
                </a:cubicBezTo>
                <a:cubicBezTo>
                  <a:pt x="976922" y="2132621"/>
                  <a:pt x="844061" y="1235806"/>
                  <a:pt x="867507" y="837221"/>
                </a:cubicBezTo>
                <a:cubicBezTo>
                  <a:pt x="890953" y="438636"/>
                  <a:pt x="720969" y="51774"/>
                  <a:pt x="973015" y="4882"/>
                </a:cubicBezTo>
                <a:cubicBezTo>
                  <a:pt x="1225061" y="-42010"/>
                  <a:pt x="1802422" y="256928"/>
                  <a:pt x="2379784" y="555867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2363235" y="4027256"/>
            <a:ext cx="4667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/>
              <a:t>Rx</a:t>
            </a:r>
            <a:endParaRPr lang="zh-CN" altLang="en-US" dirty="0"/>
          </a:p>
        </p:txBody>
      </p:sp>
      <p:sp>
        <p:nvSpPr>
          <p:cNvPr id="32" name="Rectangle 13"/>
          <p:cNvSpPr/>
          <p:nvPr/>
        </p:nvSpPr>
        <p:spPr>
          <a:xfrm>
            <a:off x="3628714" y="4740599"/>
            <a:ext cx="4046812" cy="903700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lang="en-GB" altLang="zh-CN" dirty="0"/>
              <a:t>Client sends each read to </a:t>
            </a:r>
            <a:r>
              <a:rPr lang="en-GB" altLang="zh-CN" dirty="0" err="1"/>
              <a:t>Paxos</a:t>
            </a:r>
            <a:r>
              <a:rPr lang="en-GB" altLang="zh-CN" dirty="0"/>
              <a:t> leader of relevant shard, lock the record &amp; do the latest value  </a:t>
            </a:r>
            <a:endParaRPr kumimoji="1" lang="en-US" altLang="zh-CN" dirty="0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931" y="3097011"/>
            <a:ext cx="337631" cy="33763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形状 36"/>
          <p:cNvSpPr/>
          <p:nvPr/>
        </p:nvSpPr>
        <p:spPr>
          <a:xfrm>
            <a:off x="1758462" y="2773487"/>
            <a:ext cx="2379784" cy="2554283"/>
          </a:xfrm>
          <a:custGeom>
            <a:avLst/>
            <a:gdLst>
              <a:gd name="connsiteX0" fmla="*/ 0 w 2379784"/>
              <a:gd name="connsiteY0" fmla="*/ 2419836 h 2554283"/>
              <a:gd name="connsiteX1" fmla="*/ 832338 w 2379784"/>
              <a:gd name="connsiteY1" fmla="*/ 2396390 h 2554283"/>
              <a:gd name="connsiteX2" fmla="*/ 867507 w 2379784"/>
              <a:gd name="connsiteY2" fmla="*/ 837221 h 2554283"/>
              <a:gd name="connsiteX3" fmla="*/ 973015 w 2379784"/>
              <a:gd name="connsiteY3" fmla="*/ 4882 h 2554283"/>
              <a:gd name="connsiteX4" fmla="*/ 2379784 w 2379784"/>
              <a:gd name="connsiteY4" fmla="*/ 555867 h 255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784" h="2554283">
                <a:moveTo>
                  <a:pt x="0" y="2419836"/>
                </a:moveTo>
                <a:cubicBezTo>
                  <a:pt x="343877" y="2539997"/>
                  <a:pt x="687754" y="2660159"/>
                  <a:pt x="832338" y="2396390"/>
                </a:cubicBezTo>
                <a:cubicBezTo>
                  <a:pt x="976922" y="2132621"/>
                  <a:pt x="844061" y="1235806"/>
                  <a:pt x="867507" y="837221"/>
                </a:cubicBezTo>
                <a:cubicBezTo>
                  <a:pt x="890953" y="438636"/>
                  <a:pt x="720969" y="51774"/>
                  <a:pt x="973015" y="4882"/>
                </a:cubicBezTo>
                <a:cubicBezTo>
                  <a:pt x="1225061" y="-42010"/>
                  <a:pt x="1802422" y="256928"/>
                  <a:pt x="2379784" y="555867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363235" y="4027256"/>
            <a:ext cx="4667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/>
              <a:t>Rx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Execution flow of read-write transaction(TX)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900442"/>
          </a:xfrm>
        </p:spPr>
        <p:txBody>
          <a:bodyPr/>
          <a:lstStyle/>
          <a:p>
            <a:r>
              <a:rPr kumimoji="1" lang="en-US" altLang="zh-CN" dirty="0"/>
              <a:t>The write will be buffered at local client</a:t>
            </a:r>
            <a:endParaRPr kumimoji="1" lang="en-GB" altLang="zh-CN" dirty="0"/>
          </a:p>
          <a:p>
            <a:pPr lvl="1"/>
            <a:r>
              <a:rPr kumimoji="1" lang="en-GB" altLang="zh-CN" dirty="0"/>
              <a:t>They will be written back via 2PC at the TX’s commit time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457200" y="2195000"/>
            <a:ext cx="1656184" cy="1324999"/>
            <a:chOff x="4283968" y="3476717"/>
            <a:chExt cx="1656184" cy="1324999"/>
          </a:xfrm>
        </p:grpSpPr>
        <p:sp>
          <p:nvSpPr>
            <p:cNvPr id="6" name="矩形 5"/>
            <p:cNvSpPr/>
            <p:nvPr/>
          </p:nvSpPr>
          <p:spPr>
            <a:xfrm>
              <a:off x="4283968" y="3476717"/>
              <a:ext cx="1656184" cy="1324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289456" y="3518729"/>
              <a:ext cx="145103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tx.begin</a:t>
              </a:r>
              <a:r>
                <a:rPr kumimoji="1" lang="en-US" altLang="zh-CN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x = x + 1</a:t>
              </a:r>
              <a:endPara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 = y + 1</a:t>
              </a:r>
              <a:endPara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tx.end</a:t>
              </a:r>
              <a:r>
                <a:rPr kumimoji="1" lang="en-US" altLang="zh-CN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zh-CN" altLang="en-US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1026" name="Picture 2" descr="Client icon PNG, ICO or ICNS | Free vector icon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09628"/>
            <a:ext cx="978047" cy="97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827584" y="4987675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Client</a:t>
            </a:r>
            <a:endParaRPr lang="zh-CN" altLang="en-US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6482701" y="2169314"/>
            <a:ext cx="1002407" cy="931917"/>
            <a:chOff x="2152702" y="4197600"/>
            <a:chExt cx="1002407" cy="931917"/>
          </a:xfrm>
          <a:solidFill>
            <a:schemeClr val="bg1"/>
          </a:solidFill>
        </p:grpSpPr>
        <p:sp>
          <p:nvSpPr>
            <p:cNvPr id="11" name="磁盘 10"/>
            <p:cNvSpPr/>
            <p:nvPr/>
          </p:nvSpPr>
          <p:spPr>
            <a:xfrm>
              <a:off x="2152702" y="4197600"/>
              <a:ext cx="1002407" cy="931917"/>
            </a:xfrm>
            <a:prstGeom prst="flowChartMagneticDisk">
              <a:avLst/>
            </a:prstGeom>
            <a:grpFill/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26826" y="4585692"/>
              <a:ext cx="646331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DC1</a:t>
              </a:r>
              <a:endParaRPr lang="zh-CN" altLang="en-US" b="1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855375" y="2169314"/>
            <a:ext cx="1002407" cy="931917"/>
            <a:chOff x="2152702" y="4197600"/>
            <a:chExt cx="1002407" cy="931917"/>
          </a:xfrm>
          <a:solidFill>
            <a:schemeClr val="bg1"/>
          </a:solidFill>
        </p:grpSpPr>
        <p:sp>
          <p:nvSpPr>
            <p:cNvPr id="14" name="磁盘 13"/>
            <p:cNvSpPr/>
            <p:nvPr/>
          </p:nvSpPr>
          <p:spPr>
            <a:xfrm>
              <a:off x="2152702" y="4197600"/>
              <a:ext cx="1002407" cy="931917"/>
            </a:xfrm>
            <a:prstGeom prst="flowChartMagneticDisk">
              <a:avLst/>
            </a:prstGeom>
            <a:grpFill/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326826" y="4585692"/>
              <a:ext cx="646331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DC0</a:t>
              </a:r>
              <a:endParaRPr lang="zh-CN" altLang="en-US" b="1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4161310" y="3144953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endParaRPr lang="zh-CN" altLang="en-US" sz="3200" dirty="0"/>
          </a:p>
        </p:txBody>
      </p:sp>
      <p:sp>
        <p:nvSpPr>
          <p:cNvPr id="17" name="矩形 16"/>
          <p:cNvSpPr/>
          <p:nvPr/>
        </p:nvSpPr>
        <p:spPr>
          <a:xfrm>
            <a:off x="6774645" y="3144953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endParaRPr lang="zh-CN" altLang="en-US" sz="3200" dirty="0"/>
          </a:p>
        </p:txBody>
      </p:sp>
      <p:sp>
        <p:nvSpPr>
          <p:cNvPr id="18" name="矩形 17"/>
          <p:cNvSpPr/>
          <p:nvPr/>
        </p:nvSpPr>
        <p:spPr>
          <a:xfrm>
            <a:off x="4147319" y="3913876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endParaRPr lang="zh-CN" altLang="en-US" sz="3200" dirty="0"/>
          </a:p>
        </p:txBody>
      </p:sp>
      <p:sp>
        <p:nvSpPr>
          <p:cNvPr id="19" name="矩形 18"/>
          <p:cNvSpPr/>
          <p:nvPr/>
        </p:nvSpPr>
        <p:spPr>
          <a:xfrm>
            <a:off x="6774645" y="3917286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endParaRPr lang="zh-CN" altLang="en-US" sz="32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85" y="3211485"/>
            <a:ext cx="617028" cy="61702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85" y="3942364"/>
            <a:ext cx="617028" cy="617028"/>
          </a:xfrm>
          <a:prstGeom prst="rect">
            <a:avLst/>
          </a:prstGeom>
        </p:spPr>
      </p:pic>
      <p:cxnSp>
        <p:nvCxnSpPr>
          <p:cNvPr id="25" name="直线连接符 24"/>
          <p:cNvCxnSpPr/>
          <p:nvPr/>
        </p:nvCxnSpPr>
        <p:spPr>
          <a:xfrm>
            <a:off x="3159585" y="3865612"/>
            <a:ext cx="46527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>
            <a:off x="5652120" y="2070746"/>
            <a:ext cx="0" cy="2488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157792" y="3289223"/>
            <a:ext cx="424681" cy="368172"/>
          </a:xfrm>
          <a:prstGeom prst="rect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760654" y="4028416"/>
            <a:ext cx="424681" cy="368172"/>
          </a:xfrm>
          <a:prstGeom prst="rect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902188" y="3252952"/>
            <a:ext cx="96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PAXOS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929844" y="4001497"/>
            <a:ext cx="96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PAXOS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57200" y="2557406"/>
            <a:ext cx="1656184" cy="300094"/>
          </a:xfrm>
          <a:prstGeom prst="rect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圆角矩形标注 32"/>
          <p:cNvSpPr/>
          <p:nvPr/>
        </p:nvSpPr>
        <p:spPr>
          <a:xfrm>
            <a:off x="1811606" y="3149654"/>
            <a:ext cx="862545" cy="575373"/>
          </a:xfrm>
          <a:prstGeom prst="wedgeRoundRectCallout">
            <a:avLst>
              <a:gd name="adj1" fmla="val -42355"/>
              <a:gd name="adj2" fmla="val -98461"/>
              <a:gd name="adj3" fmla="val 16667"/>
            </a:avLst>
          </a:prstGeom>
          <a:solidFill>
            <a:schemeClr val="bg1"/>
          </a:solidFill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883797" y="3246889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write</a:t>
            </a:r>
            <a:endParaRPr lang="zh-CN" altLang="en-US" dirty="0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931" y="3097011"/>
            <a:ext cx="337631" cy="33763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061335" y="4643120"/>
            <a:ext cx="54495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在这里</a:t>
            </a:r>
            <a:r>
              <a:rPr lang="en-US" altLang="zh-CN" sz="1400"/>
              <a:t>client</a:t>
            </a:r>
            <a:r>
              <a:rPr lang="zh-CN" altLang="en-US" sz="1400"/>
              <a:t>直接与</a:t>
            </a:r>
            <a:r>
              <a:rPr lang="en-US" altLang="zh-CN" sz="1400"/>
              <a:t>x</a:t>
            </a:r>
            <a:r>
              <a:rPr lang="zh-CN" altLang="en-US" sz="1400"/>
              <a:t>对应的</a:t>
            </a:r>
            <a:r>
              <a:rPr lang="en-US" altLang="zh-CN" sz="1400"/>
              <a:t>leader</a:t>
            </a:r>
            <a:r>
              <a:rPr lang="zh-CN" altLang="en-US" sz="1400"/>
              <a:t>通信是可能存在问题的，比如</a:t>
            </a:r>
            <a:r>
              <a:rPr lang="en-US" altLang="zh-CN" sz="1400"/>
              <a:t>x-leader</a:t>
            </a:r>
            <a:r>
              <a:rPr lang="zh-CN" altLang="en-US" sz="1400"/>
              <a:t>可能在中途发生</a:t>
            </a:r>
            <a:r>
              <a:rPr lang="en-US" altLang="zh-CN" sz="1400"/>
              <a:t>crash</a:t>
            </a:r>
            <a:r>
              <a:rPr lang="zh-CN" altLang="en-US" sz="1400"/>
              <a:t>，这种情况下，</a:t>
            </a:r>
            <a:r>
              <a:rPr lang="en-US" altLang="zh-CN" sz="1400"/>
              <a:t>x</a:t>
            </a:r>
            <a:r>
              <a:rPr lang="zh-CN" altLang="en-US" sz="1400"/>
              <a:t>的</a:t>
            </a:r>
            <a:r>
              <a:rPr lang="en-US" altLang="zh-CN" sz="1400"/>
              <a:t>lock</a:t>
            </a:r>
            <a:r>
              <a:rPr lang="zh-CN" altLang="en-US" sz="1400"/>
              <a:t>即使被获取了也会失效，这时候就需要进行</a:t>
            </a:r>
            <a:r>
              <a:rPr lang="en-US" altLang="zh-CN" sz="1400"/>
              <a:t>lock</a:t>
            </a:r>
            <a:r>
              <a:rPr lang="zh-CN" altLang="en-US" sz="1400"/>
              <a:t>的备份，而在</a:t>
            </a:r>
            <a:r>
              <a:rPr lang="en-US" altLang="zh-CN" sz="1400"/>
              <a:t>2PL</a:t>
            </a:r>
            <a:r>
              <a:rPr lang="zh-CN" altLang="en-US" sz="1400"/>
              <a:t>中将这个过程推迟到了</a:t>
            </a:r>
            <a:r>
              <a:rPr lang="en-US" altLang="zh-CN" sz="1400"/>
              <a:t>commit-phase</a:t>
            </a:r>
            <a:r>
              <a:rPr lang="zh-CN" altLang="en-US" sz="1400"/>
              <a:t>，这样可以防止性能变得很差。</a:t>
            </a:r>
            <a:endParaRPr lang="zh-CN" altLang="en-US"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Execution flow of read-write transaction(TX)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900442"/>
          </a:xfrm>
        </p:spPr>
        <p:txBody>
          <a:bodyPr/>
          <a:lstStyle/>
          <a:p>
            <a:r>
              <a:rPr kumimoji="1" lang="en-US" altLang="zh-CN" dirty="0"/>
              <a:t>Commit will </a:t>
            </a:r>
            <a:r>
              <a:rPr kumimoji="1" lang="en-US" altLang="zh-CN" dirty="0">
                <a:solidFill>
                  <a:srgbClr val="FF0000"/>
                </a:solidFill>
              </a:rPr>
              <a:t>use 2PC to write all the updates back </a:t>
            </a:r>
            <a:endParaRPr kumimoji="1" lang="en-GB" altLang="zh-CN" dirty="0"/>
          </a:p>
          <a:p>
            <a:pPr lvl="1"/>
            <a:r>
              <a:rPr kumimoji="1" lang="en-GB" altLang="zh-CN" dirty="0"/>
              <a:t>It will choose a shard leader as the coordinator leader 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457200" y="2195000"/>
            <a:ext cx="1656184" cy="1324999"/>
            <a:chOff x="4283968" y="3476717"/>
            <a:chExt cx="1656184" cy="1324999"/>
          </a:xfrm>
        </p:grpSpPr>
        <p:sp>
          <p:nvSpPr>
            <p:cNvPr id="6" name="矩形 5"/>
            <p:cNvSpPr/>
            <p:nvPr/>
          </p:nvSpPr>
          <p:spPr>
            <a:xfrm>
              <a:off x="4283968" y="3476717"/>
              <a:ext cx="1656184" cy="1324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289456" y="3518729"/>
              <a:ext cx="145103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tx.begin</a:t>
              </a:r>
              <a:r>
                <a:rPr kumimoji="1" lang="en-US" altLang="zh-CN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= x + 1</a:t>
              </a:r>
              <a:endPara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b="1" dirty="0">
                  <a:latin typeface="Consolas" panose="020B0609020204030204" pitchFamily="49" charset="0"/>
                  <a:cs typeface="Consolas" panose="020B0609020204030204" pitchFamily="49" charset="0"/>
                </a:rPr>
                <a:t>y = y + 1</a:t>
              </a:r>
              <a:endPara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tx.end</a:t>
              </a:r>
              <a:r>
                <a:rPr kumimoji="1" lang="en-US" altLang="zh-CN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zh-CN" altLang="en-US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1026" name="Picture 2" descr="Client icon PNG, ICO or ICNS | Free vector icon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09628"/>
            <a:ext cx="978047" cy="97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827584" y="4987675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Client</a:t>
            </a:r>
            <a:endParaRPr lang="zh-CN" altLang="en-US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6482701" y="2169314"/>
            <a:ext cx="1002407" cy="931917"/>
            <a:chOff x="2152702" y="4197600"/>
            <a:chExt cx="1002407" cy="931917"/>
          </a:xfrm>
          <a:solidFill>
            <a:schemeClr val="bg1"/>
          </a:solidFill>
        </p:grpSpPr>
        <p:sp>
          <p:nvSpPr>
            <p:cNvPr id="11" name="磁盘 10"/>
            <p:cNvSpPr/>
            <p:nvPr/>
          </p:nvSpPr>
          <p:spPr>
            <a:xfrm>
              <a:off x="2152702" y="4197600"/>
              <a:ext cx="1002407" cy="931917"/>
            </a:xfrm>
            <a:prstGeom prst="flowChartMagneticDisk">
              <a:avLst/>
            </a:prstGeom>
            <a:grpFill/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26826" y="4585692"/>
              <a:ext cx="646331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DC1</a:t>
              </a:r>
              <a:endParaRPr lang="zh-CN" altLang="en-US" b="1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855375" y="2169314"/>
            <a:ext cx="1002407" cy="931917"/>
            <a:chOff x="2152702" y="4197600"/>
            <a:chExt cx="1002407" cy="931917"/>
          </a:xfrm>
          <a:solidFill>
            <a:schemeClr val="bg1"/>
          </a:solidFill>
        </p:grpSpPr>
        <p:sp>
          <p:nvSpPr>
            <p:cNvPr id="14" name="磁盘 13"/>
            <p:cNvSpPr/>
            <p:nvPr/>
          </p:nvSpPr>
          <p:spPr>
            <a:xfrm>
              <a:off x="2152702" y="4197600"/>
              <a:ext cx="1002407" cy="931917"/>
            </a:xfrm>
            <a:prstGeom prst="flowChartMagneticDisk">
              <a:avLst/>
            </a:prstGeom>
            <a:grpFill/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326826" y="4585692"/>
              <a:ext cx="646331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DC0</a:t>
              </a:r>
              <a:endParaRPr lang="zh-CN" altLang="en-US" b="1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4161310" y="3144953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endParaRPr lang="zh-CN" altLang="en-US" sz="3200" dirty="0"/>
          </a:p>
        </p:txBody>
      </p:sp>
      <p:sp>
        <p:nvSpPr>
          <p:cNvPr id="17" name="矩形 16"/>
          <p:cNvSpPr/>
          <p:nvPr/>
        </p:nvSpPr>
        <p:spPr>
          <a:xfrm>
            <a:off x="6774645" y="3144953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endParaRPr lang="zh-CN" altLang="en-US" sz="3200" dirty="0"/>
          </a:p>
        </p:txBody>
      </p:sp>
      <p:sp>
        <p:nvSpPr>
          <p:cNvPr id="18" name="矩形 17"/>
          <p:cNvSpPr/>
          <p:nvPr/>
        </p:nvSpPr>
        <p:spPr>
          <a:xfrm>
            <a:off x="4147319" y="3913876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endParaRPr lang="zh-CN" altLang="en-US" sz="3200" dirty="0"/>
          </a:p>
        </p:txBody>
      </p:sp>
      <p:sp>
        <p:nvSpPr>
          <p:cNvPr id="19" name="矩形 18"/>
          <p:cNvSpPr/>
          <p:nvPr/>
        </p:nvSpPr>
        <p:spPr>
          <a:xfrm>
            <a:off x="6774645" y="3917286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endParaRPr lang="zh-CN" altLang="en-US" sz="32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85" y="3211485"/>
            <a:ext cx="617028" cy="61702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85" y="3942364"/>
            <a:ext cx="617028" cy="617028"/>
          </a:xfrm>
          <a:prstGeom prst="rect">
            <a:avLst/>
          </a:prstGeom>
        </p:spPr>
      </p:pic>
      <p:cxnSp>
        <p:nvCxnSpPr>
          <p:cNvPr id="25" name="直线连接符 24"/>
          <p:cNvCxnSpPr/>
          <p:nvPr/>
        </p:nvCxnSpPr>
        <p:spPr>
          <a:xfrm>
            <a:off x="3159585" y="3865612"/>
            <a:ext cx="46527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>
            <a:off x="5652120" y="2070746"/>
            <a:ext cx="0" cy="2488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157792" y="3289223"/>
            <a:ext cx="424681" cy="368172"/>
          </a:xfrm>
          <a:prstGeom prst="rect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760654" y="4028416"/>
            <a:ext cx="424681" cy="368172"/>
          </a:xfrm>
          <a:prstGeom prst="rect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902188" y="3252952"/>
            <a:ext cx="96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PAXOS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929844" y="4001497"/>
            <a:ext cx="96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PAXOS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6" name="任意形状 35"/>
          <p:cNvSpPr/>
          <p:nvPr/>
        </p:nvSpPr>
        <p:spPr>
          <a:xfrm>
            <a:off x="1758462" y="2773487"/>
            <a:ext cx="2379784" cy="2554283"/>
          </a:xfrm>
          <a:custGeom>
            <a:avLst/>
            <a:gdLst>
              <a:gd name="connsiteX0" fmla="*/ 0 w 2379784"/>
              <a:gd name="connsiteY0" fmla="*/ 2419836 h 2554283"/>
              <a:gd name="connsiteX1" fmla="*/ 832338 w 2379784"/>
              <a:gd name="connsiteY1" fmla="*/ 2396390 h 2554283"/>
              <a:gd name="connsiteX2" fmla="*/ 867507 w 2379784"/>
              <a:gd name="connsiteY2" fmla="*/ 837221 h 2554283"/>
              <a:gd name="connsiteX3" fmla="*/ 973015 w 2379784"/>
              <a:gd name="connsiteY3" fmla="*/ 4882 h 2554283"/>
              <a:gd name="connsiteX4" fmla="*/ 2379784 w 2379784"/>
              <a:gd name="connsiteY4" fmla="*/ 555867 h 255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784" h="2554283">
                <a:moveTo>
                  <a:pt x="0" y="2419836"/>
                </a:moveTo>
                <a:cubicBezTo>
                  <a:pt x="343877" y="2539997"/>
                  <a:pt x="687754" y="2660159"/>
                  <a:pt x="832338" y="2396390"/>
                </a:cubicBezTo>
                <a:cubicBezTo>
                  <a:pt x="976922" y="2132621"/>
                  <a:pt x="844061" y="1235806"/>
                  <a:pt x="867507" y="837221"/>
                </a:cubicBezTo>
                <a:cubicBezTo>
                  <a:pt x="890953" y="438636"/>
                  <a:pt x="720969" y="51774"/>
                  <a:pt x="973015" y="4882"/>
                </a:cubicBezTo>
                <a:cubicBezTo>
                  <a:pt x="1225061" y="-42010"/>
                  <a:pt x="1802422" y="256928"/>
                  <a:pt x="2379784" y="555867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363235" y="4027256"/>
            <a:ext cx="4667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/>
              <a:t>Rx</a:t>
            </a:r>
            <a:endParaRPr lang="zh-CN" altLang="en-US" dirty="0"/>
          </a:p>
        </p:txBody>
      </p:sp>
      <p:sp>
        <p:nvSpPr>
          <p:cNvPr id="21" name="任意形状 20"/>
          <p:cNvSpPr/>
          <p:nvPr/>
        </p:nvSpPr>
        <p:spPr>
          <a:xfrm>
            <a:off x="1805354" y="4501662"/>
            <a:ext cx="4947138" cy="1153585"/>
          </a:xfrm>
          <a:custGeom>
            <a:avLst/>
            <a:gdLst>
              <a:gd name="connsiteX0" fmla="*/ 0 w 4947138"/>
              <a:gd name="connsiteY0" fmla="*/ 703384 h 1153585"/>
              <a:gd name="connsiteX1" fmla="*/ 1324708 w 4947138"/>
              <a:gd name="connsiteY1" fmla="*/ 1125415 h 1153585"/>
              <a:gd name="connsiteX2" fmla="*/ 4947138 w 4947138"/>
              <a:gd name="connsiteY2" fmla="*/ 0 h 115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47138" h="1153585">
                <a:moveTo>
                  <a:pt x="0" y="703384"/>
                </a:moveTo>
                <a:cubicBezTo>
                  <a:pt x="250092" y="973015"/>
                  <a:pt x="500185" y="1242646"/>
                  <a:pt x="1324708" y="1125415"/>
                </a:cubicBezTo>
                <a:cubicBezTo>
                  <a:pt x="2149231" y="1008184"/>
                  <a:pt x="3548184" y="504092"/>
                  <a:pt x="4947138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4324612" y="5090603"/>
            <a:ext cx="4667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/>
              <a:t>Ry</a:t>
            </a:r>
            <a:endParaRPr lang="zh-CN" altLang="en-US" dirty="0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931" y="3097011"/>
            <a:ext cx="337631" cy="337631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519" y="3858440"/>
            <a:ext cx="337631" cy="33763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Execution flow of read-write transaction(TX)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900442"/>
          </a:xfrm>
        </p:spPr>
        <p:txBody>
          <a:bodyPr/>
          <a:lstStyle/>
          <a:p>
            <a:r>
              <a:rPr kumimoji="1" lang="en-US" altLang="zh-CN" dirty="0"/>
              <a:t>The coordinator </a:t>
            </a:r>
            <a:r>
              <a:rPr kumimoji="1" lang="en-US" altLang="zh-CN" dirty="0">
                <a:solidFill>
                  <a:srgbClr val="FF0000"/>
                </a:solidFill>
              </a:rPr>
              <a:t>uses its PAXOS group to replicate the TX states</a:t>
            </a:r>
            <a:endParaRPr kumimoji="1" lang="en-GB" altLang="zh-CN" dirty="0"/>
          </a:p>
          <a:p>
            <a:pPr lvl="1"/>
            <a:r>
              <a:rPr kumimoji="1" lang="en-GB" altLang="zh-CN" dirty="0"/>
              <a:t>Why? Otherwise, the 2PC may fail if the coordinator crashes!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457200" y="2195000"/>
            <a:ext cx="1656184" cy="1324999"/>
            <a:chOff x="4283968" y="3476717"/>
            <a:chExt cx="1656184" cy="1324999"/>
          </a:xfrm>
        </p:grpSpPr>
        <p:sp>
          <p:nvSpPr>
            <p:cNvPr id="6" name="矩形 5"/>
            <p:cNvSpPr/>
            <p:nvPr/>
          </p:nvSpPr>
          <p:spPr>
            <a:xfrm>
              <a:off x="4283968" y="3476717"/>
              <a:ext cx="1656184" cy="1324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289456" y="3518729"/>
              <a:ext cx="145103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tx.begin</a:t>
              </a:r>
              <a:r>
                <a:rPr kumimoji="1" lang="en-US" altLang="zh-CN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= x + 1</a:t>
              </a:r>
              <a:endPara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 = y + 1</a:t>
              </a:r>
              <a:endPara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tx.end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zh-CN" altLang="en-US" dirty="0"/>
            </a:p>
          </p:txBody>
        </p:sp>
      </p:grpSp>
      <p:pic>
        <p:nvPicPr>
          <p:cNvPr id="1026" name="Picture 2" descr="Client icon PNG, ICO or ICNS | Free vector icon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09628"/>
            <a:ext cx="978047" cy="97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827584" y="4987675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Client</a:t>
            </a:r>
            <a:endParaRPr lang="zh-CN" altLang="en-US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6482701" y="2169314"/>
            <a:ext cx="1002407" cy="931917"/>
            <a:chOff x="2152702" y="4197600"/>
            <a:chExt cx="1002407" cy="931917"/>
          </a:xfrm>
          <a:solidFill>
            <a:schemeClr val="bg1"/>
          </a:solidFill>
        </p:grpSpPr>
        <p:sp>
          <p:nvSpPr>
            <p:cNvPr id="11" name="磁盘 10"/>
            <p:cNvSpPr/>
            <p:nvPr/>
          </p:nvSpPr>
          <p:spPr>
            <a:xfrm>
              <a:off x="2152702" y="4197600"/>
              <a:ext cx="1002407" cy="931917"/>
            </a:xfrm>
            <a:prstGeom prst="flowChartMagneticDisk">
              <a:avLst/>
            </a:prstGeom>
            <a:grpFill/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26826" y="4585692"/>
              <a:ext cx="646331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DC1</a:t>
              </a:r>
              <a:endParaRPr lang="zh-CN" altLang="en-US" b="1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855375" y="2169314"/>
            <a:ext cx="1002407" cy="931917"/>
            <a:chOff x="2152702" y="4197600"/>
            <a:chExt cx="1002407" cy="931917"/>
          </a:xfrm>
          <a:solidFill>
            <a:schemeClr val="bg1"/>
          </a:solidFill>
        </p:grpSpPr>
        <p:sp>
          <p:nvSpPr>
            <p:cNvPr id="14" name="磁盘 13"/>
            <p:cNvSpPr/>
            <p:nvPr/>
          </p:nvSpPr>
          <p:spPr>
            <a:xfrm>
              <a:off x="2152702" y="4197600"/>
              <a:ext cx="1002407" cy="931917"/>
            </a:xfrm>
            <a:prstGeom prst="flowChartMagneticDisk">
              <a:avLst/>
            </a:prstGeom>
            <a:grpFill/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2326826" y="4585692"/>
              <a:ext cx="646331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DC0</a:t>
              </a:r>
              <a:endParaRPr lang="zh-CN" altLang="en-US" b="1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4161310" y="3144953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endParaRPr lang="zh-CN" altLang="en-US" sz="3200" dirty="0"/>
          </a:p>
        </p:txBody>
      </p:sp>
      <p:sp>
        <p:nvSpPr>
          <p:cNvPr id="17" name="矩形 16"/>
          <p:cNvSpPr/>
          <p:nvPr/>
        </p:nvSpPr>
        <p:spPr>
          <a:xfrm>
            <a:off x="6774645" y="3144953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endParaRPr lang="zh-CN" altLang="en-US" sz="3200" dirty="0"/>
          </a:p>
        </p:txBody>
      </p:sp>
      <p:sp>
        <p:nvSpPr>
          <p:cNvPr id="18" name="矩形 17"/>
          <p:cNvSpPr/>
          <p:nvPr/>
        </p:nvSpPr>
        <p:spPr>
          <a:xfrm>
            <a:off x="4147319" y="3913876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endParaRPr lang="zh-CN" altLang="en-US" sz="3200" dirty="0"/>
          </a:p>
        </p:txBody>
      </p:sp>
      <p:sp>
        <p:nvSpPr>
          <p:cNvPr id="19" name="矩形 18"/>
          <p:cNvSpPr/>
          <p:nvPr/>
        </p:nvSpPr>
        <p:spPr>
          <a:xfrm>
            <a:off x="6774645" y="3917286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endParaRPr lang="zh-CN" altLang="en-US" sz="32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85" y="3211485"/>
            <a:ext cx="617028" cy="61702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85" y="3942364"/>
            <a:ext cx="617028" cy="617028"/>
          </a:xfrm>
          <a:prstGeom prst="rect">
            <a:avLst/>
          </a:prstGeom>
        </p:spPr>
      </p:pic>
      <p:cxnSp>
        <p:nvCxnSpPr>
          <p:cNvPr id="25" name="直线连接符 24"/>
          <p:cNvCxnSpPr/>
          <p:nvPr/>
        </p:nvCxnSpPr>
        <p:spPr>
          <a:xfrm>
            <a:off x="3159585" y="3865612"/>
            <a:ext cx="46527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>
            <a:off x="5652120" y="2070746"/>
            <a:ext cx="0" cy="2488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157792" y="3289223"/>
            <a:ext cx="424681" cy="368172"/>
          </a:xfrm>
          <a:prstGeom prst="rect">
            <a:avLst/>
          </a:prstGeom>
          <a:noFill/>
          <a:ln w="508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760654" y="4028416"/>
            <a:ext cx="424681" cy="368172"/>
          </a:xfrm>
          <a:prstGeom prst="rect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902188" y="3252952"/>
            <a:ext cx="96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PAXOS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929844" y="4001497"/>
            <a:ext cx="96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PAXOS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931" y="3097011"/>
            <a:ext cx="337631" cy="337631"/>
          </a:xfrm>
          <a:prstGeom prst="rect">
            <a:avLst/>
          </a:prstGeom>
        </p:spPr>
      </p:pic>
      <p:sp>
        <p:nvSpPr>
          <p:cNvPr id="36" name="任意形状 35"/>
          <p:cNvSpPr/>
          <p:nvPr/>
        </p:nvSpPr>
        <p:spPr>
          <a:xfrm>
            <a:off x="1758462" y="2773487"/>
            <a:ext cx="2379784" cy="2554283"/>
          </a:xfrm>
          <a:custGeom>
            <a:avLst/>
            <a:gdLst>
              <a:gd name="connsiteX0" fmla="*/ 0 w 2379784"/>
              <a:gd name="connsiteY0" fmla="*/ 2419836 h 2554283"/>
              <a:gd name="connsiteX1" fmla="*/ 832338 w 2379784"/>
              <a:gd name="connsiteY1" fmla="*/ 2396390 h 2554283"/>
              <a:gd name="connsiteX2" fmla="*/ 867507 w 2379784"/>
              <a:gd name="connsiteY2" fmla="*/ 837221 h 2554283"/>
              <a:gd name="connsiteX3" fmla="*/ 973015 w 2379784"/>
              <a:gd name="connsiteY3" fmla="*/ 4882 h 2554283"/>
              <a:gd name="connsiteX4" fmla="*/ 2379784 w 2379784"/>
              <a:gd name="connsiteY4" fmla="*/ 555867 h 255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784" h="2554283">
                <a:moveTo>
                  <a:pt x="0" y="2419836"/>
                </a:moveTo>
                <a:cubicBezTo>
                  <a:pt x="343877" y="2539997"/>
                  <a:pt x="687754" y="2660159"/>
                  <a:pt x="832338" y="2396390"/>
                </a:cubicBezTo>
                <a:cubicBezTo>
                  <a:pt x="976922" y="2132621"/>
                  <a:pt x="844061" y="1235806"/>
                  <a:pt x="867507" y="837221"/>
                </a:cubicBezTo>
                <a:cubicBezTo>
                  <a:pt x="890953" y="438636"/>
                  <a:pt x="720969" y="51774"/>
                  <a:pt x="973015" y="4882"/>
                </a:cubicBezTo>
                <a:cubicBezTo>
                  <a:pt x="1225061" y="-42010"/>
                  <a:pt x="1802422" y="256928"/>
                  <a:pt x="2379784" y="555867"/>
                </a:cubicBezTo>
              </a:path>
            </a:pathLst>
          </a:custGeom>
          <a:noFill/>
          <a:ln w="25400"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363235" y="4027256"/>
            <a:ext cx="4667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6"/>
                </a:solidFill>
              </a:rPr>
              <a:t>Rx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21" name="任意形状 20"/>
          <p:cNvSpPr/>
          <p:nvPr/>
        </p:nvSpPr>
        <p:spPr>
          <a:xfrm>
            <a:off x="1805354" y="4501662"/>
            <a:ext cx="4947138" cy="1153585"/>
          </a:xfrm>
          <a:custGeom>
            <a:avLst/>
            <a:gdLst>
              <a:gd name="connsiteX0" fmla="*/ 0 w 4947138"/>
              <a:gd name="connsiteY0" fmla="*/ 703384 h 1153585"/>
              <a:gd name="connsiteX1" fmla="*/ 1324708 w 4947138"/>
              <a:gd name="connsiteY1" fmla="*/ 1125415 h 1153585"/>
              <a:gd name="connsiteX2" fmla="*/ 4947138 w 4947138"/>
              <a:gd name="connsiteY2" fmla="*/ 0 h 115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47138" h="1153585">
                <a:moveTo>
                  <a:pt x="0" y="703384"/>
                </a:moveTo>
                <a:cubicBezTo>
                  <a:pt x="250092" y="973015"/>
                  <a:pt x="500185" y="1242646"/>
                  <a:pt x="1324708" y="1125415"/>
                </a:cubicBezTo>
                <a:cubicBezTo>
                  <a:pt x="2149231" y="1008184"/>
                  <a:pt x="3548184" y="504092"/>
                  <a:pt x="4947138" y="0"/>
                </a:cubicBezTo>
              </a:path>
            </a:pathLst>
          </a:custGeom>
          <a:noFill/>
          <a:ln w="25400"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4324612" y="5090603"/>
            <a:ext cx="4667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6"/>
                </a:solidFill>
              </a:rPr>
              <a:t>Ry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519" y="3858440"/>
            <a:ext cx="337631" cy="337631"/>
          </a:xfrm>
          <a:prstGeom prst="rect">
            <a:avLst/>
          </a:prstGeom>
        </p:spPr>
      </p:pic>
      <p:sp>
        <p:nvSpPr>
          <p:cNvPr id="31" name="任意形状 30"/>
          <p:cNvSpPr/>
          <p:nvPr/>
        </p:nvSpPr>
        <p:spPr>
          <a:xfrm>
            <a:off x="1828800" y="3716215"/>
            <a:ext cx="2368062" cy="1794547"/>
          </a:xfrm>
          <a:custGeom>
            <a:avLst/>
            <a:gdLst>
              <a:gd name="connsiteX0" fmla="*/ 0 w 2368062"/>
              <a:gd name="connsiteY0" fmla="*/ 1524000 h 1794547"/>
              <a:gd name="connsiteX1" fmla="*/ 1031631 w 2368062"/>
              <a:gd name="connsiteY1" fmla="*/ 1793631 h 1794547"/>
              <a:gd name="connsiteX2" fmla="*/ 1652954 w 2368062"/>
              <a:gd name="connsiteY2" fmla="*/ 1441939 h 1794547"/>
              <a:gd name="connsiteX3" fmla="*/ 2368062 w 2368062"/>
              <a:gd name="connsiteY3" fmla="*/ 0 h 1794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8062" h="1794547">
                <a:moveTo>
                  <a:pt x="0" y="1524000"/>
                </a:moveTo>
                <a:cubicBezTo>
                  <a:pt x="378069" y="1665654"/>
                  <a:pt x="756139" y="1807308"/>
                  <a:pt x="1031631" y="1793631"/>
                </a:cubicBezTo>
                <a:cubicBezTo>
                  <a:pt x="1307123" y="1779954"/>
                  <a:pt x="1430216" y="1740878"/>
                  <a:pt x="1652954" y="1441939"/>
                </a:cubicBezTo>
                <a:cubicBezTo>
                  <a:pt x="1875693" y="1143000"/>
                  <a:pt x="2121877" y="571500"/>
                  <a:pt x="2368062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761525" y="4520381"/>
            <a:ext cx="3057247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BE384B"/>
                </a:solidFill>
              </a:rPr>
              <a:t>Select as coordinator leader</a:t>
            </a:r>
            <a:endParaRPr kumimoji="1" lang="en-US" altLang="zh-CN" dirty="0">
              <a:solidFill>
                <a:srgbClr val="BE384B"/>
              </a:solidFill>
            </a:endParaRPr>
          </a:p>
          <a:p>
            <a:pPr algn="ctr"/>
            <a:r>
              <a:rPr kumimoji="1" lang="en-US" altLang="zh-CN" dirty="0">
                <a:solidFill>
                  <a:srgbClr val="BE384B"/>
                </a:solidFill>
              </a:rPr>
              <a:t>w/ the update values</a:t>
            </a:r>
            <a:endParaRPr lang="zh-CN" altLang="en-US" dirty="0">
              <a:solidFill>
                <a:srgbClr val="BE384B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65800" y="4577080"/>
            <a:ext cx="329755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为何不能直接选择</a:t>
            </a:r>
            <a:r>
              <a:rPr lang="en-US" altLang="zh-CN" sz="1400"/>
              <a:t>client</a:t>
            </a:r>
            <a:r>
              <a:rPr lang="zh-CN" altLang="en-US" sz="1400"/>
              <a:t>作为</a:t>
            </a:r>
            <a:r>
              <a:rPr lang="en-US" altLang="zh-CN" sz="1400"/>
              <a:t>coordinator</a:t>
            </a:r>
            <a:r>
              <a:rPr lang="zh-CN" altLang="en-US" sz="1400"/>
              <a:t>？因为</a:t>
            </a:r>
            <a:r>
              <a:rPr lang="en-US" altLang="zh-CN" sz="1400"/>
              <a:t>client</a:t>
            </a:r>
            <a:r>
              <a:rPr lang="zh-CN" altLang="en-US" sz="1400"/>
              <a:t>是可能</a:t>
            </a:r>
            <a:r>
              <a:rPr lang="en-US" altLang="zh-CN" sz="1400"/>
              <a:t>crash</a:t>
            </a:r>
            <a:r>
              <a:rPr lang="zh-CN" altLang="en-US" sz="1400"/>
              <a:t>的，而在</a:t>
            </a:r>
            <a:r>
              <a:rPr lang="en-US" altLang="zh-CN" sz="1400"/>
              <a:t>2PC</a:t>
            </a:r>
            <a:r>
              <a:rPr lang="zh-CN" altLang="en-US" sz="1400"/>
              <a:t>中若发生</a:t>
            </a:r>
            <a:r>
              <a:rPr lang="en-US" altLang="zh-CN" sz="1400"/>
              <a:t>crash</a:t>
            </a:r>
            <a:r>
              <a:rPr lang="zh-CN" altLang="en-US" sz="1400"/>
              <a:t>则会使得</a:t>
            </a:r>
            <a:r>
              <a:rPr lang="en-US" altLang="zh-CN" sz="1400"/>
              <a:t>commit</a:t>
            </a:r>
            <a:r>
              <a:rPr lang="zh-CN" altLang="en-US" sz="1400"/>
              <a:t>失败，所以一般选择具有</a:t>
            </a:r>
            <a:r>
              <a:rPr lang="en-US" altLang="zh-CN" sz="1400"/>
              <a:t>paxos</a:t>
            </a:r>
            <a:r>
              <a:rPr lang="zh-CN" altLang="en-US" sz="1400"/>
              <a:t>机制的</a:t>
            </a:r>
            <a:r>
              <a:rPr lang="en-US" altLang="zh-CN" sz="1400"/>
              <a:t>leader</a:t>
            </a:r>
            <a:r>
              <a:rPr lang="zh-CN" altLang="en-US" sz="1400"/>
              <a:t>之一作为</a:t>
            </a:r>
            <a:r>
              <a:rPr lang="en-US" altLang="zh-CN" sz="1400"/>
              <a:t>coordinator</a:t>
            </a:r>
            <a:endParaRPr lang="en-US" altLang="zh-CN"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Execution flow of read-write transaction(TX)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129307"/>
            <a:ext cx="8686799" cy="153182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The coordinator leader will send the update values to the host shard leader</a:t>
            </a:r>
            <a:endParaRPr kumimoji="1" lang="en-GB" altLang="zh-CN" dirty="0"/>
          </a:p>
          <a:p>
            <a:pPr lvl="1"/>
            <a:r>
              <a:rPr kumimoji="1" lang="en-GB" altLang="zh-CN" dirty="0"/>
              <a:t>And each shard leader execute the </a:t>
            </a:r>
            <a:r>
              <a:rPr kumimoji="1" lang="en-GB" altLang="zh-CN" b="1" dirty="0">
                <a:solidFill>
                  <a:srgbClr val="BE384B"/>
                </a:solidFill>
              </a:rPr>
              <a:t>prepare</a:t>
            </a:r>
            <a:r>
              <a:rPr kumimoji="1" lang="en-GB" altLang="zh-CN" dirty="0"/>
              <a:t> with PAXOS (including </a:t>
            </a:r>
            <a:r>
              <a:rPr kumimoji="1" lang="en-GB" altLang="zh-CN" dirty="0">
                <a:solidFill>
                  <a:srgbClr val="FF0000"/>
                </a:solidFill>
              </a:rPr>
              <a:t>locking the write-set</a:t>
            </a:r>
            <a:r>
              <a:rPr kumimoji="1" lang="en-GB" altLang="zh-CN" dirty="0"/>
              <a:t>, and </a:t>
            </a:r>
            <a:r>
              <a:rPr kumimoji="1" lang="en-GB" altLang="zh-CN" dirty="0">
                <a:highlight>
                  <a:srgbClr val="FFFF00"/>
                </a:highlight>
              </a:rPr>
              <a:t>replicates its locks</a:t>
            </a:r>
            <a:r>
              <a:rPr kumimoji="1" lang="en-GB" altLang="zh-CN" dirty="0"/>
              <a:t> to tolerate leader failure) 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457200" y="2195000"/>
            <a:ext cx="1656184" cy="1324999"/>
            <a:chOff x="4283968" y="3476717"/>
            <a:chExt cx="1656184" cy="1324999"/>
          </a:xfrm>
        </p:grpSpPr>
        <p:sp>
          <p:nvSpPr>
            <p:cNvPr id="6" name="矩形 5"/>
            <p:cNvSpPr/>
            <p:nvPr/>
          </p:nvSpPr>
          <p:spPr>
            <a:xfrm>
              <a:off x="4283968" y="3476717"/>
              <a:ext cx="1656184" cy="1324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289456" y="3518729"/>
              <a:ext cx="145103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tx.begin</a:t>
              </a:r>
              <a:r>
                <a:rPr kumimoji="1" lang="en-US" altLang="zh-CN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= x + 1</a:t>
              </a:r>
              <a:endPara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 = y + 1</a:t>
              </a:r>
              <a:endPara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tx.end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zh-CN" altLang="en-US" dirty="0"/>
            </a:p>
          </p:txBody>
        </p:sp>
      </p:grpSp>
      <p:pic>
        <p:nvPicPr>
          <p:cNvPr id="1026" name="Picture 2" descr="Client icon PNG, ICO or ICNS | Free vector icon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09628"/>
            <a:ext cx="978047" cy="97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827584" y="4987675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Client</a:t>
            </a:r>
            <a:endParaRPr lang="zh-CN" altLang="en-US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6482701" y="2169314"/>
            <a:ext cx="1002407" cy="931917"/>
            <a:chOff x="2152702" y="4197600"/>
            <a:chExt cx="1002407" cy="931917"/>
          </a:xfrm>
          <a:solidFill>
            <a:schemeClr val="bg1"/>
          </a:solidFill>
        </p:grpSpPr>
        <p:sp>
          <p:nvSpPr>
            <p:cNvPr id="11" name="磁盘 10"/>
            <p:cNvSpPr/>
            <p:nvPr/>
          </p:nvSpPr>
          <p:spPr>
            <a:xfrm>
              <a:off x="2152702" y="4197600"/>
              <a:ext cx="1002407" cy="931917"/>
            </a:xfrm>
            <a:prstGeom prst="flowChartMagneticDisk">
              <a:avLst/>
            </a:prstGeom>
            <a:grpFill/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26826" y="4585692"/>
              <a:ext cx="646331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DC1</a:t>
              </a:r>
              <a:endParaRPr lang="zh-CN" altLang="en-US" b="1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855375" y="2169314"/>
            <a:ext cx="1002407" cy="931917"/>
            <a:chOff x="2152702" y="4197600"/>
            <a:chExt cx="1002407" cy="931917"/>
          </a:xfrm>
          <a:solidFill>
            <a:schemeClr val="bg1"/>
          </a:solidFill>
        </p:grpSpPr>
        <p:sp>
          <p:nvSpPr>
            <p:cNvPr id="14" name="磁盘 13"/>
            <p:cNvSpPr/>
            <p:nvPr/>
          </p:nvSpPr>
          <p:spPr>
            <a:xfrm>
              <a:off x="2152702" y="4197600"/>
              <a:ext cx="1002407" cy="931917"/>
            </a:xfrm>
            <a:prstGeom prst="flowChartMagneticDisk">
              <a:avLst/>
            </a:prstGeom>
            <a:grpFill/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326826" y="4585692"/>
              <a:ext cx="646331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DC0</a:t>
              </a:r>
              <a:endParaRPr lang="zh-CN" altLang="en-US" b="1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4161310" y="3144953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endParaRPr lang="zh-CN" altLang="en-US" sz="3200" dirty="0"/>
          </a:p>
        </p:txBody>
      </p:sp>
      <p:sp>
        <p:nvSpPr>
          <p:cNvPr id="17" name="矩形 16"/>
          <p:cNvSpPr/>
          <p:nvPr/>
        </p:nvSpPr>
        <p:spPr>
          <a:xfrm>
            <a:off x="6774645" y="3144953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endParaRPr lang="zh-CN" altLang="en-US" sz="3200" dirty="0"/>
          </a:p>
        </p:txBody>
      </p:sp>
      <p:sp>
        <p:nvSpPr>
          <p:cNvPr id="18" name="矩形 17"/>
          <p:cNvSpPr/>
          <p:nvPr/>
        </p:nvSpPr>
        <p:spPr>
          <a:xfrm>
            <a:off x="4147319" y="3913876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endParaRPr lang="zh-CN" altLang="en-US" sz="3200" dirty="0"/>
          </a:p>
        </p:txBody>
      </p:sp>
      <p:sp>
        <p:nvSpPr>
          <p:cNvPr id="19" name="矩形 18"/>
          <p:cNvSpPr/>
          <p:nvPr/>
        </p:nvSpPr>
        <p:spPr>
          <a:xfrm>
            <a:off x="6774645" y="3917286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endParaRPr lang="zh-CN" altLang="en-US" sz="32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85" y="3211485"/>
            <a:ext cx="617028" cy="61702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85" y="3942364"/>
            <a:ext cx="617028" cy="617028"/>
          </a:xfrm>
          <a:prstGeom prst="rect">
            <a:avLst/>
          </a:prstGeom>
        </p:spPr>
      </p:pic>
      <p:cxnSp>
        <p:nvCxnSpPr>
          <p:cNvPr id="25" name="直线连接符 24"/>
          <p:cNvCxnSpPr/>
          <p:nvPr/>
        </p:nvCxnSpPr>
        <p:spPr>
          <a:xfrm>
            <a:off x="3159585" y="3865612"/>
            <a:ext cx="46527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>
            <a:off x="5652120" y="2070746"/>
            <a:ext cx="0" cy="2488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157792" y="3289223"/>
            <a:ext cx="424681" cy="368172"/>
          </a:xfrm>
          <a:prstGeom prst="rect">
            <a:avLst/>
          </a:prstGeom>
          <a:noFill/>
          <a:ln w="508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760654" y="4028416"/>
            <a:ext cx="424681" cy="368172"/>
          </a:xfrm>
          <a:prstGeom prst="rect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902188" y="3252952"/>
            <a:ext cx="96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PAXOS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929844" y="4001497"/>
            <a:ext cx="96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PAXOS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931" y="3097011"/>
            <a:ext cx="337631" cy="337631"/>
          </a:xfrm>
          <a:prstGeom prst="rect">
            <a:avLst/>
          </a:prstGeom>
        </p:spPr>
      </p:pic>
      <p:sp>
        <p:nvSpPr>
          <p:cNvPr id="36" name="任意形状 35"/>
          <p:cNvSpPr/>
          <p:nvPr/>
        </p:nvSpPr>
        <p:spPr>
          <a:xfrm>
            <a:off x="1758462" y="2773487"/>
            <a:ext cx="2379784" cy="2554283"/>
          </a:xfrm>
          <a:custGeom>
            <a:avLst/>
            <a:gdLst>
              <a:gd name="connsiteX0" fmla="*/ 0 w 2379784"/>
              <a:gd name="connsiteY0" fmla="*/ 2419836 h 2554283"/>
              <a:gd name="connsiteX1" fmla="*/ 832338 w 2379784"/>
              <a:gd name="connsiteY1" fmla="*/ 2396390 h 2554283"/>
              <a:gd name="connsiteX2" fmla="*/ 867507 w 2379784"/>
              <a:gd name="connsiteY2" fmla="*/ 837221 h 2554283"/>
              <a:gd name="connsiteX3" fmla="*/ 973015 w 2379784"/>
              <a:gd name="connsiteY3" fmla="*/ 4882 h 2554283"/>
              <a:gd name="connsiteX4" fmla="*/ 2379784 w 2379784"/>
              <a:gd name="connsiteY4" fmla="*/ 555867 h 255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784" h="2554283">
                <a:moveTo>
                  <a:pt x="0" y="2419836"/>
                </a:moveTo>
                <a:cubicBezTo>
                  <a:pt x="343877" y="2539997"/>
                  <a:pt x="687754" y="2660159"/>
                  <a:pt x="832338" y="2396390"/>
                </a:cubicBezTo>
                <a:cubicBezTo>
                  <a:pt x="976922" y="2132621"/>
                  <a:pt x="844061" y="1235806"/>
                  <a:pt x="867507" y="837221"/>
                </a:cubicBezTo>
                <a:cubicBezTo>
                  <a:pt x="890953" y="438636"/>
                  <a:pt x="720969" y="51774"/>
                  <a:pt x="973015" y="4882"/>
                </a:cubicBezTo>
                <a:cubicBezTo>
                  <a:pt x="1225061" y="-42010"/>
                  <a:pt x="1802422" y="256928"/>
                  <a:pt x="2379784" y="555867"/>
                </a:cubicBezTo>
              </a:path>
            </a:pathLst>
          </a:custGeom>
          <a:noFill/>
          <a:ln w="25400"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363235" y="4027256"/>
            <a:ext cx="4667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6"/>
                </a:solidFill>
              </a:rPr>
              <a:t>Rx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21" name="任意形状 20"/>
          <p:cNvSpPr/>
          <p:nvPr/>
        </p:nvSpPr>
        <p:spPr>
          <a:xfrm>
            <a:off x="1805354" y="4501662"/>
            <a:ext cx="4947138" cy="1153585"/>
          </a:xfrm>
          <a:custGeom>
            <a:avLst/>
            <a:gdLst>
              <a:gd name="connsiteX0" fmla="*/ 0 w 4947138"/>
              <a:gd name="connsiteY0" fmla="*/ 703384 h 1153585"/>
              <a:gd name="connsiteX1" fmla="*/ 1324708 w 4947138"/>
              <a:gd name="connsiteY1" fmla="*/ 1125415 h 1153585"/>
              <a:gd name="connsiteX2" fmla="*/ 4947138 w 4947138"/>
              <a:gd name="connsiteY2" fmla="*/ 0 h 115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47138" h="1153585">
                <a:moveTo>
                  <a:pt x="0" y="703384"/>
                </a:moveTo>
                <a:cubicBezTo>
                  <a:pt x="250092" y="973015"/>
                  <a:pt x="500185" y="1242646"/>
                  <a:pt x="1324708" y="1125415"/>
                </a:cubicBezTo>
                <a:cubicBezTo>
                  <a:pt x="2149231" y="1008184"/>
                  <a:pt x="3548184" y="504092"/>
                  <a:pt x="4947138" y="0"/>
                </a:cubicBezTo>
              </a:path>
            </a:pathLst>
          </a:custGeom>
          <a:noFill/>
          <a:ln w="25400"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4324612" y="5090603"/>
            <a:ext cx="4667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6"/>
                </a:solidFill>
              </a:rPr>
              <a:t>Ry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519" y="3858440"/>
            <a:ext cx="337631" cy="337631"/>
          </a:xfrm>
          <a:prstGeom prst="rect">
            <a:avLst/>
          </a:prstGeom>
        </p:spPr>
      </p:pic>
      <p:sp>
        <p:nvSpPr>
          <p:cNvPr id="31" name="任意形状 30"/>
          <p:cNvSpPr/>
          <p:nvPr/>
        </p:nvSpPr>
        <p:spPr>
          <a:xfrm>
            <a:off x="1828800" y="3716215"/>
            <a:ext cx="2368062" cy="1794547"/>
          </a:xfrm>
          <a:custGeom>
            <a:avLst/>
            <a:gdLst>
              <a:gd name="connsiteX0" fmla="*/ 0 w 2368062"/>
              <a:gd name="connsiteY0" fmla="*/ 1524000 h 1794547"/>
              <a:gd name="connsiteX1" fmla="*/ 1031631 w 2368062"/>
              <a:gd name="connsiteY1" fmla="*/ 1793631 h 1794547"/>
              <a:gd name="connsiteX2" fmla="*/ 1652954 w 2368062"/>
              <a:gd name="connsiteY2" fmla="*/ 1441939 h 1794547"/>
              <a:gd name="connsiteX3" fmla="*/ 2368062 w 2368062"/>
              <a:gd name="connsiteY3" fmla="*/ 0 h 1794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8062" h="1794547">
                <a:moveTo>
                  <a:pt x="0" y="1524000"/>
                </a:moveTo>
                <a:cubicBezTo>
                  <a:pt x="378069" y="1665654"/>
                  <a:pt x="756139" y="1807308"/>
                  <a:pt x="1031631" y="1793631"/>
                </a:cubicBezTo>
                <a:cubicBezTo>
                  <a:pt x="1307123" y="1779954"/>
                  <a:pt x="1430216" y="1740878"/>
                  <a:pt x="1652954" y="1441939"/>
                </a:cubicBezTo>
                <a:cubicBezTo>
                  <a:pt x="1875693" y="1143000"/>
                  <a:pt x="2121877" y="571500"/>
                  <a:pt x="2368062" y="0"/>
                </a:cubicBezTo>
              </a:path>
            </a:pathLst>
          </a:custGeom>
          <a:noFill/>
          <a:ln w="25400"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761525" y="4520381"/>
            <a:ext cx="3057247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accent6"/>
                </a:solidFill>
              </a:rPr>
              <a:t>Select as coordinator leader</a:t>
            </a:r>
            <a:endParaRPr kumimoji="1" lang="en-US" altLang="zh-CN" dirty="0">
              <a:solidFill>
                <a:schemeClr val="accent6"/>
              </a:solidFill>
            </a:endParaRPr>
          </a:p>
          <a:p>
            <a:pPr algn="ctr"/>
            <a:r>
              <a:rPr kumimoji="1" lang="en-US" altLang="zh-CN" dirty="0">
                <a:solidFill>
                  <a:schemeClr val="accent6"/>
                </a:solidFill>
              </a:rPr>
              <a:t>w/ the update values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20" name="任意形状 19"/>
          <p:cNvSpPr/>
          <p:nvPr/>
        </p:nvSpPr>
        <p:spPr>
          <a:xfrm>
            <a:off x="4700955" y="3587262"/>
            <a:ext cx="1946030" cy="719088"/>
          </a:xfrm>
          <a:custGeom>
            <a:avLst/>
            <a:gdLst>
              <a:gd name="connsiteX0" fmla="*/ 0 w 1946031"/>
              <a:gd name="connsiteY0" fmla="*/ 0 h 574430"/>
              <a:gd name="connsiteX1" fmla="*/ 1946031 w 1946031"/>
              <a:gd name="connsiteY1" fmla="*/ 574430 h 57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031" h="574430">
                <a:moveTo>
                  <a:pt x="0" y="0"/>
                </a:moveTo>
                <a:lnTo>
                  <a:pt x="1946031" y="574430"/>
                </a:lnTo>
              </a:path>
            </a:pathLst>
          </a:cu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直线箭头连接符 25"/>
          <p:cNvCxnSpPr/>
          <p:nvPr/>
        </p:nvCxnSpPr>
        <p:spPr>
          <a:xfrm flipH="1" flipV="1">
            <a:off x="4422931" y="4295841"/>
            <a:ext cx="2059770" cy="2575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 flipH="1" flipV="1">
            <a:off x="4675830" y="3479531"/>
            <a:ext cx="2059770" cy="25759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5202295" y="3259727"/>
            <a:ext cx="100540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BE384B"/>
                </a:solidFill>
              </a:rPr>
              <a:t>Prepare</a:t>
            </a:r>
            <a:endParaRPr lang="zh-CN" altLang="en-US" dirty="0">
              <a:solidFill>
                <a:srgbClr val="BE384B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265244" y="4144352"/>
            <a:ext cx="100540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BE384B"/>
                </a:solidFill>
              </a:rPr>
              <a:t>Prepare</a:t>
            </a:r>
            <a:endParaRPr lang="zh-CN" altLang="en-US" dirty="0">
              <a:solidFill>
                <a:srgbClr val="BE384B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749290" y="4577080"/>
            <a:ext cx="33489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spanner</a:t>
            </a:r>
            <a:r>
              <a:rPr lang="zh-CN" altLang="en-US" sz="1400"/>
              <a:t>中的</a:t>
            </a:r>
            <a:r>
              <a:rPr lang="en-US" altLang="zh-CN" sz="1400"/>
              <a:t>2PL</a:t>
            </a:r>
            <a:r>
              <a:rPr lang="zh-CN" altLang="en-US" sz="1400"/>
              <a:t>只有</a:t>
            </a:r>
            <a:r>
              <a:rPr lang="en-US" altLang="zh-CN" sz="1400"/>
              <a:t>leader</a:t>
            </a:r>
            <a:r>
              <a:rPr lang="zh-CN" altLang="en-US" sz="1400"/>
              <a:t>会在开始时刻拿锁，并在准备</a:t>
            </a:r>
            <a:r>
              <a:rPr lang="en-US" altLang="zh-CN" sz="1400"/>
              <a:t>commit</a:t>
            </a:r>
            <a:r>
              <a:rPr lang="zh-CN" altLang="en-US" sz="1400"/>
              <a:t>的时刻</a:t>
            </a:r>
            <a:r>
              <a:rPr lang="en-US" altLang="zh-CN" sz="1400"/>
              <a:t>(prepare stage)</a:t>
            </a:r>
            <a:r>
              <a:rPr lang="zh-CN" altLang="en-US" sz="1400"/>
              <a:t>将其同步给其他的</a:t>
            </a:r>
            <a:r>
              <a:rPr lang="en-US" altLang="zh-CN" sz="1400"/>
              <a:t>server</a:t>
            </a:r>
            <a:r>
              <a:rPr lang="zh-CN" altLang="en-US" sz="1400"/>
              <a:t>，这样可以对于</a:t>
            </a:r>
            <a:r>
              <a:rPr lang="en-US" altLang="zh-CN" sz="1400"/>
              <a:t>leader-crash</a:t>
            </a:r>
            <a:r>
              <a:rPr lang="zh-CN" altLang="en-US" sz="1400"/>
              <a:t>进行容错</a:t>
            </a:r>
            <a:endParaRPr lang="zh-CN" altLang="en-US" sz="1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Execution flow of read-write transaction(TX)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129308"/>
            <a:ext cx="8686799" cy="90044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If </a:t>
            </a:r>
            <a:r>
              <a:rPr kumimoji="1" lang="en-US" altLang="zh-CN" dirty="0">
                <a:solidFill>
                  <a:srgbClr val="FF0000"/>
                </a:solidFill>
              </a:rPr>
              <a:t>all shard leader</a:t>
            </a:r>
            <a:r>
              <a:rPr kumimoji="1" lang="en-US" altLang="zh-CN" dirty="0"/>
              <a:t> returns the </a:t>
            </a:r>
            <a:r>
              <a:rPr kumimoji="1" lang="en-US" altLang="zh-CN" dirty="0">
                <a:solidFill>
                  <a:srgbClr val="BE384B"/>
                </a:solidFill>
              </a:rPr>
              <a:t>Yes</a:t>
            </a:r>
            <a:r>
              <a:rPr kumimoji="1" lang="en-US" altLang="zh-CN" dirty="0"/>
              <a:t> to the </a:t>
            </a:r>
            <a:r>
              <a:rPr kumimoji="1" lang="en-US" altLang="zh-CN" dirty="0">
                <a:solidFill>
                  <a:srgbClr val="FF0000"/>
                </a:solidFill>
              </a:rPr>
              <a:t>coordinator leader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The coordinator log the commit decision (via PAXOS) &amp; commit others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457200" y="2195000"/>
            <a:ext cx="1656184" cy="1324999"/>
            <a:chOff x="4283968" y="3476717"/>
            <a:chExt cx="1656184" cy="1324999"/>
          </a:xfrm>
        </p:grpSpPr>
        <p:sp>
          <p:nvSpPr>
            <p:cNvPr id="6" name="矩形 5"/>
            <p:cNvSpPr/>
            <p:nvPr/>
          </p:nvSpPr>
          <p:spPr>
            <a:xfrm>
              <a:off x="4283968" y="3476717"/>
              <a:ext cx="1656184" cy="1324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289456" y="3518729"/>
              <a:ext cx="145103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tx.begin</a:t>
              </a:r>
              <a:r>
                <a:rPr kumimoji="1" lang="en-US" altLang="zh-CN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= x + 1</a:t>
              </a:r>
              <a:endPara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 = y + 1</a:t>
              </a:r>
              <a:endPara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tx.end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zh-CN" altLang="en-US" dirty="0"/>
            </a:p>
          </p:txBody>
        </p:sp>
      </p:grpSp>
      <p:pic>
        <p:nvPicPr>
          <p:cNvPr id="1026" name="Picture 2" descr="Client icon PNG, ICO or ICNS | Free vector icon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09628"/>
            <a:ext cx="978047" cy="97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827584" y="4987675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Client</a:t>
            </a:r>
            <a:endParaRPr lang="zh-CN" altLang="en-US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6482701" y="2169314"/>
            <a:ext cx="1002407" cy="931917"/>
            <a:chOff x="2152702" y="4197600"/>
            <a:chExt cx="1002407" cy="931917"/>
          </a:xfrm>
          <a:solidFill>
            <a:schemeClr val="bg1"/>
          </a:solidFill>
        </p:grpSpPr>
        <p:sp>
          <p:nvSpPr>
            <p:cNvPr id="11" name="磁盘 10"/>
            <p:cNvSpPr/>
            <p:nvPr/>
          </p:nvSpPr>
          <p:spPr>
            <a:xfrm>
              <a:off x="2152702" y="4197600"/>
              <a:ext cx="1002407" cy="931917"/>
            </a:xfrm>
            <a:prstGeom prst="flowChartMagneticDisk">
              <a:avLst/>
            </a:prstGeom>
            <a:grpFill/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26826" y="4585692"/>
              <a:ext cx="646331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DC1</a:t>
              </a:r>
              <a:endParaRPr lang="zh-CN" altLang="en-US" b="1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855375" y="2169314"/>
            <a:ext cx="1002407" cy="931917"/>
            <a:chOff x="2152702" y="4197600"/>
            <a:chExt cx="1002407" cy="931917"/>
          </a:xfrm>
          <a:solidFill>
            <a:schemeClr val="bg1"/>
          </a:solidFill>
        </p:grpSpPr>
        <p:sp>
          <p:nvSpPr>
            <p:cNvPr id="14" name="磁盘 13"/>
            <p:cNvSpPr/>
            <p:nvPr/>
          </p:nvSpPr>
          <p:spPr>
            <a:xfrm>
              <a:off x="2152702" y="4197600"/>
              <a:ext cx="1002407" cy="931917"/>
            </a:xfrm>
            <a:prstGeom prst="flowChartMagneticDisk">
              <a:avLst/>
            </a:prstGeom>
            <a:grpFill/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326826" y="4585692"/>
              <a:ext cx="646331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DC0</a:t>
              </a:r>
              <a:endParaRPr lang="zh-CN" altLang="en-US" b="1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4161310" y="3144953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endParaRPr lang="zh-CN" altLang="en-US" sz="3200" dirty="0"/>
          </a:p>
        </p:txBody>
      </p:sp>
      <p:sp>
        <p:nvSpPr>
          <p:cNvPr id="17" name="矩形 16"/>
          <p:cNvSpPr/>
          <p:nvPr/>
        </p:nvSpPr>
        <p:spPr>
          <a:xfrm>
            <a:off x="6774645" y="3144953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endParaRPr lang="zh-CN" altLang="en-US" sz="3200" dirty="0"/>
          </a:p>
        </p:txBody>
      </p:sp>
      <p:sp>
        <p:nvSpPr>
          <p:cNvPr id="18" name="矩形 17"/>
          <p:cNvSpPr/>
          <p:nvPr/>
        </p:nvSpPr>
        <p:spPr>
          <a:xfrm>
            <a:off x="4147319" y="3913876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endParaRPr lang="zh-CN" altLang="en-US" sz="3200" dirty="0"/>
          </a:p>
        </p:txBody>
      </p:sp>
      <p:sp>
        <p:nvSpPr>
          <p:cNvPr id="19" name="矩形 18"/>
          <p:cNvSpPr/>
          <p:nvPr/>
        </p:nvSpPr>
        <p:spPr>
          <a:xfrm>
            <a:off x="6774645" y="3917286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endParaRPr lang="zh-CN" altLang="en-US" sz="32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85" y="3211485"/>
            <a:ext cx="617028" cy="61702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85" y="3942364"/>
            <a:ext cx="617028" cy="617028"/>
          </a:xfrm>
          <a:prstGeom prst="rect">
            <a:avLst/>
          </a:prstGeom>
        </p:spPr>
      </p:pic>
      <p:cxnSp>
        <p:nvCxnSpPr>
          <p:cNvPr id="25" name="直线连接符 24"/>
          <p:cNvCxnSpPr/>
          <p:nvPr/>
        </p:nvCxnSpPr>
        <p:spPr>
          <a:xfrm>
            <a:off x="3159585" y="3865612"/>
            <a:ext cx="46527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>
            <a:off x="5652120" y="2070746"/>
            <a:ext cx="0" cy="2488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157792" y="3289223"/>
            <a:ext cx="424681" cy="368172"/>
          </a:xfrm>
          <a:prstGeom prst="rect">
            <a:avLst/>
          </a:prstGeom>
          <a:noFill/>
          <a:ln w="508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760654" y="4028416"/>
            <a:ext cx="424681" cy="368172"/>
          </a:xfrm>
          <a:prstGeom prst="rect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902188" y="3252952"/>
            <a:ext cx="96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PAXOS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929844" y="4001497"/>
            <a:ext cx="96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PAXOS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931" y="3097011"/>
            <a:ext cx="337631" cy="337631"/>
          </a:xfrm>
          <a:prstGeom prst="rect">
            <a:avLst/>
          </a:prstGeom>
        </p:spPr>
      </p:pic>
      <p:sp>
        <p:nvSpPr>
          <p:cNvPr id="36" name="任意形状 35"/>
          <p:cNvSpPr/>
          <p:nvPr/>
        </p:nvSpPr>
        <p:spPr>
          <a:xfrm>
            <a:off x="1758462" y="2773487"/>
            <a:ext cx="2379784" cy="2554283"/>
          </a:xfrm>
          <a:custGeom>
            <a:avLst/>
            <a:gdLst>
              <a:gd name="connsiteX0" fmla="*/ 0 w 2379784"/>
              <a:gd name="connsiteY0" fmla="*/ 2419836 h 2554283"/>
              <a:gd name="connsiteX1" fmla="*/ 832338 w 2379784"/>
              <a:gd name="connsiteY1" fmla="*/ 2396390 h 2554283"/>
              <a:gd name="connsiteX2" fmla="*/ 867507 w 2379784"/>
              <a:gd name="connsiteY2" fmla="*/ 837221 h 2554283"/>
              <a:gd name="connsiteX3" fmla="*/ 973015 w 2379784"/>
              <a:gd name="connsiteY3" fmla="*/ 4882 h 2554283"/>
              <a:gd name="connsiteX4" fmla="*/ 2379784 w 2379784"/>
              <a:gd name="connsiteY4" fmla="*/ 555867 h 255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784" h="2554283">
                <a:moveTo>
                  <a:pt x="0" y="2419836"/>
                </a:moveTo>
                <a:cubicBezTo>
                  <a:pt x="343877" y="2539997"/>
                  <a:pt x="687754" y="2660159"/>
                  <a:pt x="832338" y="2396390"/>
                </a:cubicBezTo>
                <a:cubicBezTo>
                  <a:pt x="976922" y="2132621"/>
                  <a:pt x="844061" y="1235806"/>
                  <a:pt x="867507" y="837221"/>
                </a:cubicBezTo>
                <a:cubicBezTo>
                  <a:pt x="890953" y="438636"/>
                  <a:pt x="720969" y="51774"/>
                  <a:pt x="973015" y="4882"/>
                </a:cubicBezTo>
                <a:cubicBezTo>
                  <a:pt x="1225061" y="-42010"/>
                  <a:pt x="1802422" y="256928"/>
                  <a:pt x="2379784" y="555867"/>
                </a:cubicBezTo>
              </a:path>
            </a:pathLst>
          </a:custGeom>
          <a:noFill/>
          <a:ln w="25400"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363235" y="4027256"/>
            <a:ext cx="4667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6"/>
                </a:solidFill>
              </a:rPr>
              <a:t>Rx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21" name="任意形状 20"/>
          <p:cNvSpPr/>
          <p:nvPr/>
        </p:nvSpPr>
        <p:spPr>
          <a:xfrm>
            <a:off x="1805354" y="4501662"/>
            <a:ext cx="4947138" cy="1153585"/>
          </a:xfrm>
          <a:custGeom>
            <a:avLst/>
            <a:gdLst>
              <a:gd name="connsiteX0" fmla="*/ 0 w 4947138"/>
              <a:gd name="connsiteY0" fmla="*/ 703384 h 1153585"/>
              <a:gd name="connsiteX1" fmla="*/ 1324708 w 4947138"/>
              <a:gd name="connsiteY1" fmla="*/ 1125415 h 1153585"/>
              <a:gd name="connsiteX2" fmla="*/ 4947138 w 4947138"/>
              <a:gd name="connsiteY2" fmla="*/ 0 h 115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47138" h="1153585">
                <a:moveTo>
                  <a:pt x="0" y="703384"/>
                </a:moveTo>
                <a:cubicBezTo>
                  <a:pt x="250092" y="973015"/>
                  <a:pt x="500185" y="1242646"/>
                  <a:pt x="1324708" y="1125415"/>
                </a:cubicBezTo>
                <a:cubicBezTo>
                  <a:pt x="2149231" y="1008184"/>
                  <a:pt x="3548184" y="504092"/>
                  <a:pt x="4947138" y="0"/>
                </a:cubicBezTo>
              </a:path>
            </a:pathLst>
          </a:custGeom>
          <a:noFill/>
          <a:ln w="25400"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4324612" y="5090603"/>
            <a:ext cx="4667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6"/>
                </a:solidFill>
              </a:rPr>
              <a:t>Ry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519" y="3858440"/>
            <a:ext cx="337631" cy="337631"/>
          </a:xfrm>
          <a:prstGeom prst="rect">
            <a:avLst/>
          </a:prstGeom>
        </p:spPr>
      </p:pic>
      <p:sp>
        <p:nvSpPr>
          <p:cNvPr id="31" name="任意形状 30"/>
          <p:cNvSpPr/>
          <p:nvPr/>
        </p:nvSpPr>
        <p:spPr>
          <a:xfrm>
            <a:off x="1828800" y="3716215"/>
            <a:ext cx="2368062" cy="1794547"/>
          </a:xfrm>
          <a:custGeom>
            <a:avLst/>
            <a:gdLst>
              <a:gd name="connsiteX0" fmla="*/ 0 w 2368062"/>
              <a:gd name="connsiteY0" fmla="*/ 1524000 h 1794547"/>
              <a:gd name="connsiteX1" fmla="*/ 1031631 w 2368062"/>
              <a:gd name="connsiteY1" fmla="*/ 1793631 h 1794547"/>
              <a:gd name="connsiteX2" fmla="*/ 1652954 w 2368062"/>
              <a:gd name="connsiteY2" fmla="*/ 1441939 h 1794547"/>
              <a:gd name="connsiteX3" fmla="*/ 2368062 w 2368062"/>
              <a:gd name="connsiteY3" fmla="*/ 0 h 1794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8062" h="1794547">
                <a:moveTo>
                  <a:pt x="0" y="1524000"/>
                </a:moveTo>
                <a:cubicBezTo>
                  <a:pt x="378069" y="1665654"/>
                  <a:pt x="756139" y="1807308"/>
                  <a:pt x="1031631" y="1793631"/>
                </a:cubicBezTo>
                <a:cubicBezTo>
                  <a:pt x="1307123" y="1779954"/>
                  <a:pt x="1430216" y="1740878"/>
                  <a:pt x="1652954" y="1441939"/>
                </a:cubicBezTo>
                <a:cubicBezTo>
                  <a:pt x="1875693" y="1143000"/>
                  <a:pt x="2121877" y="571500"/>
                  <a:pt x="2368062" y="0"/>
                </a:cubicBezTo>
              </a:path>
            </a:pathLst>
          </a:custGeom>
          <a:noFill/>
          <a:ln w="25400"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761525" y="4520381"/>
            <a:ext cx="3057247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accent6"/>
                </a:solidFill>
              </a:rPr>
              <a:t>Select as coordinator leader</a:t>
            </a:r>
            <a:endParaRPr kumimoji="1" lang="en-US" altLang="zh-CN" dirty="0">
              <a:solidFill>
                <a:schemeClr val="accent6"/>
              </a:solidFill>
            </a:endParaRPr>
          </a:p>
          <a:p>
            <a:pPr algn="ctr"/>
            <a:r>
              <a:rPr kumimoji="1" lang="en-US" altLang="zh-CN" dirty="0">
                <a:solidFill>
                  <a:schemeClr val="accent6"/>
                </a:solidFill>
              </a:rPr>
              <a:t>w/ the update values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20" name="任意形状 19"/>
          <p:cNvSpPr/>
          <p:nvPr/>
        </p:nvSpPr>
        <p:spPr>
          <a:xfrm>
            <a:off x="4700955" y="3587262"/>
            <a:ext cx="1946030" cy="719088"/>
          </a:xfrm>
          <a:custGeom>
            <a:avLst/>
            <a:gdLst>
              <a:gd name="connsiteX0" fmla="*/ 0 w 1946031"/>
              <a:gd name="connsiteY0" fmla="*/ 0 h 574430"/>
              <a:gd name="connsiteX1" fmla="*/ 1946031 w 1946031"/>
              <a:gd name="connsiteY1" fmla="*/ 574430 h 57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031" h="574430">
                <a:moveTo>
                  <a:pt x="0" y="0"/>
                </a:moveTo>
                <a:lnTo>
                  <a:pt x="1946031" y="574430"/>
                </a:lnTo>
              </a:path>
            </a:pathLst>
          </a:custGeom>
          <a:noFill/>
          <a:ln w="25400"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3" name="直线箭头连接符 42"/>
          <p:cNvCxnSpPr/>
          <p:nvPr/>
        </p:nvCxnSpPr>
        <p:spPr>
          <a:xfrm flipH="1" flipV="1">
            <a:off x="4675830" y="3479531"/>
            <a:ext cx="2059770" cy="25759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13"/>
          <p:cNvSpPr/>
          <p:nvPr/>
        </p:nvSpPr>
        <p:spPr>
          <a:xfrm>
            <a:off x="3456298" y="4713857"/>
            <a:ext cx="5090571" cy="349702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lang="en-GB" altLang="zh-CN" b="1" dirty="0">
                <a:solidFill>
                  <a:srgbClr val="BE384B"/>
                </a:solidFill>
              </a:rPr>
              <a:t>Yes</a:t>
            </a:r>
            <a:r>
              <a:rPr lang="en-GB" altLang="zh-CN" dirty="0"/>
              <a:t>: logs a commit record through </a:t>
            </a:r>
            <a:r>
              <a:rPr lang="en-GB" altLang="zh-CN" dirty="0" err="1"/>
              <a:t>Paxos</a:t>
            </a:r>
            <a:endParaRPr kumimoji="1" lang="en-US" altLang="zh-CN" dirty="0"/>
          </a:p>
        </p:txBody>
      </p:sp>
      <p:cxnSp>
        <p:nvCxnSpPr>
          <p:cNvPr id="46" name="直线箭头连接符 45"/>
          <p:cNvCxnSpPr/>
          <p:nvPr/>
        </p:nvCxnSpPr>
        <p:spPr>
          <a:xfrm flipH="1" flipV="1">
            <a:off x="4422931" y="4295841"/>
            <a:ext cx="2059770" cy="25759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/>
          <p:cNvCxnSpPr/>
          <p:nvPr/>
        </p:nvCxnSpPr>
        <p:spPr>
          <a:xfrm flipH="1" flipV="1">
            <a:off x="4710133" y="3326587"/>
            <a:ext cx="2059770" cy="25759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5145899" y="3131453"/>
            <a:ext cx="97975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Commit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1" name="任意形状 50"/>
          <p:cNvSpPr/>
          <p:nvPr/>
        </p:nvSpPr>
        <p:spPr>
          <a:xfrm>
            <a:off x="4685669" y="3483013"/>
            <a:ext cx="1946030" cy="719088"/>
          </a:xfrm>
          <a:custGeom>
            <a:avLst/>
            <a:gdLst>
              <a:gd name="connsiteX0" fmla="*/ 0 w 1946031"/>
              <a:gd name="connsiteY0" fmla="*/ 0 h 574430"/>
              <a:gd name="connsiteX1" fmla="*/ 1946031 w 1946031"/>
              <a:gd name="connsiteY1" fmla="*/ 574430 h 57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031" h="574430">
                <a:moveTo>
                  <a:pt x="0" y="0"/>
                </a:moveTo>
                <a:lnTo>
                  <a:pt x="1946031" y="574430"/>
                </a:lnTo>
              </a:path>
            </a:pathLst>
          </a:cu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3" name="直线箭头连接符 52"/>
          <p:cNvCxnSpPr/>
          <p:nvPr/>
        </p:nvCxnSpPr>
        <p:spPr>
          <a:xfrm flipH="1" flipV="1">
            <a:off x="4448885" y="4212502"/>
            <a:ext cx="2059770" cy="25759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5162242" y="3693857"/>
            <a:ext cx="97975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Commit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184996" y="4080500"/>
            <a:ext cx="97975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Commit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6" name="Rectangle 13"/>
          <p:cNvSpPr/>
          <p:nvPr/>
        </p:nvSpPr>
        <p:spPr>
          <a:xfrm>
            <a:off x="3685457" y="5186285"/>
            <a:ext cx="4546397" cy="349702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lang="en-GB" altLang="zh-CN" b="1" dirty="0">
                <a:solidFill>
                  <a:srgbClr val="BE384B"/>
                </a:solidFill>
              </a:rPr>
              <a:t>Commit</a:t>
            </a:r>
            <a:r>
              <a:rPr lang="en-GB" altLang="zh-CN" dirty="0"/>
              <a:t>: update &amp; release the lock</a:t>
            </a:r>
            <a:endParaRPr kumimoji="1" lang="en-US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Review of properties required by distributed systems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840" y="1129308"/>
            <a:ext cx="4340598" cy="1440160"/>
          </a:xfrm>
        </p:spPr>
        <p:txBody>
          <a:bodyPr/>
          <a:lstStyle/>
          <a:p>
            <a:r>
              <a:rPr kumimoji="1" lang="en-US" altLang="zh-CN" dirty="0"/>
              <a:t>All or nothing atomicity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An action is atomic if happens </a:t>
            </a:r>
            <a:r>
              <a:rPr kumimoji="1" lang="en-US" altLang="zh-CN" dirty="0">
                <a:solidFill>
                  <a:srgbClr val="FF0000"/>
                </a:solidFill>
              </a:rPr>
              <a:t>completely or not at all</a:t>
            </a:r>
            <a:r>
              <a:rPr kumimoji="1" lang="en-US" altLang="zh-CN" dirty="0"/>
              <a:t> 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4883479" y="1129308"/>
            <a:ext cx="3816424" cy="149855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GB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transfer(bank, a, b, amt):</a:t>
            </a:r>
            <a:endParaRPr kumimoji="1" lang="en-GB" altLang="zh-CN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GB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    bank[a] = bank[a] – amt</a:t>
            </a:r>
            <a:endParaRPr kumimoji="1" lang="en-GB" altLang="zh-CN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GB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   bank[b] = bank[b] + amt </a:t>
            </a:r>
            <a:endParaRPr kumimoji="1" lang="en-GB" altLang="zh-CN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96982" y="2857500"/>
            <a:ext cx="9493518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69297" y="4668312"/>
            <a:ext cx="3240360" cy="646331"/>
          </a:xfrm>
          <a:prstGeom prst="rect">
            <a:avLst/>
          </a:prstGeom>
          <a:ln w="381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楷体" panose="02010609060101010101" charset="-122"/>
                <a:cs typeface="Courier"/>
              </a:rPr>
              <a:t>Deposit(bank, acct, amt):</a:t>
            </a:r>
            <a:endParaRPr lang="en-US" altLang="zh-CN" dirty="0">
              <a:solidFill>
                <a:prstClr val="black"/>
              </a:solidFill>
              <a:latin typeface="Consolas" panose="020B0609020204030204" pitchFamily="49" charset="0"/>
              <a:ea typeface="楷体" panose="02010609060101010101" charset="-122"/>
              <a:cs typeface="Courier"/>
            </a:endParaRPr>
          </a:p>
          <a:p>
            <a:r>
              <a:rPr lang="is-IS" altLang="zh-CN" dirty="0">
                <a:solidFill>
                  <a:prstClr val="black"/>
                </a:solidFill>
                <a:latin typeface="Consolas" panose="020B0609020204030204" pitchFamily="49" charset="0"/>
                <a:ea typeface="楷体" panose="02010609060101010101" charset="-122"/>
                <a:cs typeface="Courier"/>
              </a:rPr>
              <a:t>    bank[acct] += amt</a:t>
            </a:r>
            <a:endParaRPr lang="is-IS" altLang="zh-CN" dirty="0">
              <a:solidFill>
                <a:prstClr val="black"/>
              </a:solidFill>
              <a:latin typeface="Consolas" panose="020B0609020204030204" pitchFamily="49" charset="0"/>
              <a:ea typeface="楷体" panose="02010609060101010101" charset="-122"/>
              <a:cs typeface="Courier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996860" y="4668312"/>
            <a:ext cx="3240360" cy="646331"/>
          </a:xfrm>
          <a:prstGeom prst="rect">
            <a:avLst/>
          </a:prstGeom>
          <a:ln w="381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楷体" panose="02010609060101010101" charset="-122"/>
                <a:cs typeface="Courier"/>
              </a:rPr>
              <a:t>Deposit(bank, acct, amt):</a:t>
            </a:r>
            <a:endParaRPr lang="en-US" altLang="zh-CN" dirty="0">
              <a:solidFill>
                <a:prstClr val="black"/>
              </a:solidFill>
              <a:latin typeface="Consolas" panose="020B0609020204030204" pitchFamily="49" charset="0"/>
              <a:ea typeface="楷体" panose="02010609060101010101" charset="-122"/>
              <a:cs typeface="Courier"/>
            </a:endParaRPr>
          </a:p>
          <a:p>
            <a:r>
              <a:rPr lang="is-IS" altLang="zh-CN" dirty="0">
                <a:solidFill>
                  <a:prstClr val="black"/>
                </a:solidFill>
                <a:latin typeface="Consolas" panose="020B0609020204030204" pitchFamily="49" charset="0"/>
                <a:ea typeface="楷体" panose="02010609060101010101" charset="-122"/>
                <a:cs typeface="Courier"/>
              </a:rPr>
              <a:t>    bank[acct] += amt</a:t>
            </a:r>
            <a:endParaRPr lang="is-IS" altLang="zh-CN" dirty="0">
              <a:solidFill>
                <a:prstClr val="black"/>
              </a:solidFill>
              <a:latin typeface="Consolas" panose="020B0609020204030204" pitchFamily="49" charset="0"/>
              <a:ea typeface="楷体" panose="02010609060101010101" charset="-122"/>
              <a:cs typeface="Courier"/>
            </a:endParaRPr>
          </a:p>
        </p:txBody>
      </p:sp>
      <p:sp>
        <p:nvSpPr>
          <p:cNvPr id="14" name="内容占位符 2"/>
          <p:cNvSpPr txBox="1"/>
          <p:nvPr/>
        </p:nvSpPr>
        <p:spPr>
          <a:xfrm>
            <a:off x="302840" y="3138168"/>
            <a:ext cx="8841160" cy="14401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Before or after atomicity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Concurrent actions have the before-or-after property if their effect from the point of view of their invokers is </a:t>
            </a:r>
            <a:r>
              <a:rPr kumimoji="1" lang="en-US" altLang="zh-CN" dirty="0">
                <a:solidFill>
                  <a:srgbClr val="FF0000"/>
                </a:solidFill>
              </a:rPr>
              <a:t>as if</a:t>
            </a:r>
            <a:r>
              <a:rPr kumimoji="1" lang="en-US" altLang="zh-CN" dirty="0"/>
              <a:t> the actions occurred either completely </a:t>
            </a:r>
            <a:r>
              <a:rPr kumimoji="1" lang="en-US" altLang="zh-CN" dirty="0">
                <a:solidFill>
                  <a:srgbClr val="FF0000"/>
                </a:solidFill>
              </a:rPr>
              <a:t>before or completely after one another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16" name="Rectangle 4"/>
          <p:cNvSpPr/>
          <p:nvPr/>
        </p:nvSpPr>
        <p:spPr>
          <a:xfrm>
            <a:off x="359566" y="2365674"/>
            <a:ext cx="3720772" cy="342900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tIns="0" rIns="72000" bIns="36000">
            <a:spAutoFit/>
          </a:bodyPr>
          <a:lstStyle/>
          <a:p>
            <a:pPr marL="441325" lvl="0" indent="-384175" algn="ctr" fontAlgn="auto">
              <a:spcBef>
                <a:spcPct val="20000"/>
              </a:spcBef>
              <a:spcAft>
                <a:spcPts val="0"/>
              </a:spcAft>
              <a:buClr>
                <a:srgbClr val="FF0066"/>
              </a:buClr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Tools: Shadow copy, WAL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7" name="Rectangle 4"/>
          <p:cNvSpPr/>
          <p:nvPr/>
        </p:nvSpPr>
        <p:spPr>
          <a:xfrm>
            <a:off x="3347864" y="3113359"/>
            <a:ext cx="3720772" cy="342900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tIns="0" rIns="72000" bIns="36000">
            <a:spAutoFit/>
          </a:bodyPr>
          <a:lstStyle/>
          <a:p>
            <a:pPr marL="441325" lvl="0" indent="-384175" algn="ctr" fontAlgn="auto">
              <a:spcBef>
                <a:spcPct val="20000"/>
              </a:spcBef>
              <a:spcAft>
                <a:spcPts val="0"/>
              </a:spcAft>
              <a:buClr>
                <a:srgbClr val="FF0066"/>
              </a:buClr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Tools: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2PC, OCC &amp; MVCC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dirty="0"/>
              <a:t>Read-write TX: put it all together </a:t>
            </a:r>
            <a:endParaRPr kumimoji="1" lang="zh-CN" altLang="en-US" b="0" dirty="0"/>
          </a:p>
        </p:txBody>
      </p:sp>
      <p:sp>
        <p:nvSpPr>
          <p:cNvPr id="5" name="AutoShape 2" descr="Gmail has a new logo that&amp;#39;s a lot more Google - The Verge"/>
          <p:cNvSpPr>
            <a:spLocks noChangeAspect="1" noChangeArrowheads="1"/>
          </p:cNvSpPr>
          <p:nvPr/>
        </p:nvSpPr>
        <p:spPr bwMode="auto">
          <a:xfrm>
            <a:off x="4425820" y="301581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AutoShape 4" descr="Gmail has a new logo that&amp;#39;s a lot more Google - The Verge"/>
          <p:cNvSpPr>
            <a:spLocks noChangeAspect="1" noChangeArrowheads="1"/>
          </p:cNvSpPr>
          <p:nvPr/>
        </p:nvSpPr>
        <p:spPr bwMode="auto">
          <a:xfrm>
            <a:off x="4578220" y="316821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600144" y="1538717"/>
            <a:ext cx="737716" cy="3730090"/>
            <a:chOff x="593924" y="1228005"/>
            <a:chExt cx="737716" cy="3730090"/>
          </a:xfrm>
        </p:grpSpPr>
        <p:cxnSp>
          <p:nvCxnSpPr>
            <p:cNvPr id="4" name="直线连接符 3"/>
            <p:cNvCxnSpPr/>
            <p:nvPr/>
          </p:nvCxnSpPr>
          <p:spPr>
            <a:xfrm>
              <a:off x="1331640" y="1366505"/>
              <a:ext cx="0" cy="359159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593924" y="1228005"/>
                  <a:ext cx="6917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𝐶𝑙𝑖𝑒𝑛𝑡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924" y="1228005"/>
                  <a:ext cx="691728" cy="276999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组合 16"/>
          <p:cNvGrpSpPr/>
          <p:nvPr/>
        </p:nvGrpSpPr>
        <p:grpSpPr>
          <a:xfrm>
            <a:off x="1625948" y="2664156"/>
            <a:ext cx="1548890" cy="2604651"/>
            <a:chOff x="1813824" y="1211004"/>
            <a:chExt cx="1354794" cy="3747091"/>
          </a:xfrm>
        </p:grpSpPr>
        <p:cxnSp>
          <p:nvCxnSpPr>
            <p:cNvPr id="25" name="直线连接符 24"/>
            <p:cNvCxnSpPr/>
            <p:nvPr/>
          </p:nvCxnSpPr>
          <p:spPr>
            <a:xfrm>
              <a:off x="3168618" y="1366505"/>
              <a:ext cx="0" cy="359159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本框 25"/>
                <p:cNvSpPr txBox="1"/>
                <p:nvPr/>
              </p:nvSpPr>
              <p:spPr>
                <a:xfrm>
                  <a:off x="1813824" y="1211004"/>
                  <a:ext cx="13547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𝐶𝑜𝑜𝑟𝑑𝑖𝑎𝑛𝑡𝑜𝑟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>
            <p:sp>
              <p:nvSpPr>
                <p:cNvPr id="26" name="文本框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3824" y="1211004"/>
                  <a:ext cx="1354794" cy="276999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组合 26"/>
          <p:cNvGrpSpPr/>
          <p:nvPr/>
        </p:nvGrpSpPr>
        <p:grpSpPr>
          <a:xfrm>
            <a:off x="5473678" y="1514242"/>
            <a:ext cx="812723" cy="3737564"/>
            <a:chOff x="518917" y="1220531"/>
            <a:chExt cx="812723" cy="3737564"/>
          </a:xfrm>
        </p:grpSpPr>
        <p:cxnSp>
          <p:nvCxnSpPr>
            <p:cNvPr id="29" name="直线连接符 28"/>
            <p:cNvCxnSpPr/>
            <p:nvPr/>
          </p:nvCxnSpPr>
          <p:spPr>
            <a:xfrm>
              <a:off x="1331640" y="1366505"/>
              <a:ext cx="0" cy="359159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文本框 29"/>
                <p:cNvSpPr txBox="1"/>
                <p:nvPr/>
              </p:nvSpPr>
              <p:spPr>
                <a:xfrm>
                  <a:off x="518917" y="1220531"/>
                  <a:ext cx="8127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𝑆ℎ𝑎𝑟𝑑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>
            <p:sp>
              <p:nvSpPr>
                <p:cNvPr id="30" name="文本框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917" y="1220531"/>
                  <a:ext cx="812723" cy="276999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组合 30"/>
          <p:cNvGrpSpPr/>
          <p:nvPr/>
        </p:nvGrpSpPr>
        <p:grpSpPr>
          <a:xfrm>
            <a:off x="7029459" y="1514241"/>
            <a:ext cx="812723" cy="3737926"/>
            <a:chOff x="542520" y="1220169"/>
            <a:chExt cx="812723" cy="3737926"/>
          </a:xfrm>
        </p:grpSpPr>
        <p:cxnSp>
          <p:nvCxnSpPr>
            <p:cNvPr id="32" name="直线连接符 31"/>
            <p:cNvCxnSpPr/>
            <p:nvPr/>
          </p:nvCxnSpPr>
          <p:spPr>
            <a:xfrm>
              <a:off x="1331640" y="1366505"/>
              <a:ext cx="0" cy="359159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本框 32"/>
                <p:cNvSpPr txBox="1"/>
                <p:nvPr/>
              </p:nvSpPr>
              <p:spPr>
                <a:xfrm>
                  <a:off x="542520" y="1220169"/>
                  <a:ext cx="8127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𝑆ℎ𝑎𝑟𝑑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>
            <p:sp>
              <p:nvSpPr>
                <p:cNvPr id="3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520" y="1220169"/>
                  <a:ext cx="812723" cy="276999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3" name="直线箭头连接符 22"/>
          <p:cNvCxnSpPr/>
          <p:nvPr/>
        </p:nvCxnSpPr>
        <p:spPr>
          <a:xfrm>
            <a:off x="1337860" y="1702206"/>
            <a:ext cx="4966659" cy="246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>
            <a:off x="1337860" y="2099748"/>
            <a:ext cx="6480719" cy="275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本框 41"/>
              <p:cNvSpPr txBox="1"/>
              <p:nvPr/>
            </p:nvSpPr>
            <p:spPr>
              <a:xfrm>
                <a:off x="2805932" y="1615647"/>
                <a:ext cx="79495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𝑟𝑒𝑎𝑑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zh-CN" altLang="en-US" sz="1400" dirty="0"/>
              </a:p>
            </p:txBody>
          </p:sp>
        </mc:Choice>
        <mc:Fallback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932" y="1615647"/>
                <a:ext cx="794951" cy="307777"/>
              </a:xfrm>
              <a:prstGeom prst="rect">
                <a:avLst/>
              </a:prstGeom>
              <a:blipFill rotWithShape="1">
                <a:blip r:embed="rId5"/>
                <a:stretch>
                  <a:fillRect l="-63" t="-67" r="54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46"/>
              <p:cNvSpPr txBox="1"/>
              <p:nvPr/>
            </p:nvSpPr>
            <p:spPr>
              <a:xfrm>
                <a:off x="3654472" y="2037374"/>
                <a:ext cx="79495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𝑟𝑒𝑎𝑑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zh-CN" altLang="en-US" sz="1400" dirty="0"/>
              </a:p>
            </p:txBody>
          </p:sp>
        </mc:Choice>
        <mc:Fallback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472" y="2037374"/>
                <a:ext cx="794951" cy="307777"/>
              </a:xfrm>
              <a:prstGeom prst="rect">
                <a:avLst/>
              </a:prstGeom>
              <a:blipFill rotWithShape="1">
                <a:blip r:embed="rId6"/>
                <a:stretch>
                  <a:fillRect l="-6" t="-96" r="77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线箭头连接符 49"/>
          <p:cNvCxnSpPr/>
          <p:nvPr/>
        </p:nvCxnSpPr>
        <p:spPr>
          <a:xfrm flipH="1">
            <a:off x="1337860" y="1962864"/>
            <a:ext cx="4924939" cy="6248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/>
          <p:cNvCxnSpPr/>
          <p:nvPr/>
        </p:nvCxnSpPr>
        <p:spPr>
          <a:xfrm flipH="1">
            <a:off x="1337859" y="2389055"/>
            <a:ext cx="6433514" cy="21470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形标注 55"/>
          <p:cNvSpPr/>
          <p:nvPr/>
        </p:nvSpPr>
        <p:spPr>
          <a:xfrm rot="16200000">
            <a:off x="-3831" y="1970569"/>
            <a:ext cx="1207697" cy="1187592"/>
          </a:xfrm>
          <a:prstGeom prst="wedgeEllipseCallout">
            <a:avLst/>
          </a:prstGeom>
          <a:ln>
            <a:tailEnd type="arrow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本框 56"/>
              <p:cNvSpPr txBox="1"/>
              <p:nvPr/>
            </p:nvSpPr>
            <p:spPr>
              <a:xfrm>
                <a:off x="-18692" y="2176513"/>
                <a:ext cx="147568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0" i="1" dirty="0">
                    <a:latin typeface="Cambria Math" panose="02040503050406030204" pitchFamily="18" charset="0"/>
                  </a:rPr>
                  <a:t>Client Buffer:</a:t>
                </a:r>
                <a:endParaRPr kumimoji="1" lang="en-US" altLang="zh-CN" sz="1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en-US" altLang="zh-CN" sz="1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1400" b="0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kumimoji="1" lang="en-US" altLang="zh-CN" sz="1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CN" altLang="en-US" sz="1400" dirty="0"/>
              </a:p>
            </p:txBody>
          </p:sp>
        </mc:Choice>
        <mc:Fallback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692" y="2176513"/>
                <a:ext cx="1475688" cy="738664"/>
              </a:xfrm>
              <a:prstGeom prst="rect">
                <a:avLst/>
              </a:prstGeom>
              <a:blipFill rotWithShape="1">
                <a:blip r:embed="rId7"/>
                <a:stretch>
                  <a:fillRect l="19" t="-50" r="21" b="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线箭头连接符 58"/>
          <p:cNvCxnSpPr/>
          <p:nvPr/>
        </p:nvCxnSpPr>
        <p:spPr>
          <a:xfrm>
            <a:off x="1349661" y="3015812"/>
            <a:ext cx="18251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/>
          <p:cNvCxnSpPr/>
          <p:nvPr/>
        </p:nvCxnSpPr>
        <p:spPr>
          <a:xfrm>
            <a:off x="3186639" y="3017186"/>
            <a:ext cx="3099762" cy="376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/>
          <p:cNvCxnSpPr/>
          <p:nvPr/>
        </p:nvCxnSpPr>
        <p:spPr>
          <a:xfrm>
            <a:off x="3181270" y="3331413"/>
            <a:ext cx="4660912" cy="38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68"/>
          <p:cNvCxnSpPr/>
          <p:nvPr/>
        </p:nvCxnSpPr>
        <p:spPr>
          <a:xfrm>
            <a:off x="3173139" y="4121394"/>
            <a:ext cx="3098302" cy="264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/>
          <p:cNvCxnSpPr/>
          <p:nvPr/>
        </p:nvCxnSpPr>
        <p:spPr>
          <a:xfrm>
            <a:off x="3181270" y="4451191"/>
            <a:ext cx="4637309" cy="38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文本框 72"/>
              <p:cNvSpPr txBox="1"/>
              <p:nvPr/>
            </p:nvSpPr>
            <p:spPr>
              <a:xfrm>
                <a:off x="4333143" y="2985219"/>
                <a:ext cx="794951" cy="3084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𝑝𝑒𝑟𝑝𝑎𝑟𝑒</m:t>
                      </m:r>
                    </m:oMath>
                  </m:oMathPara>
                </a14:m>
                <a:endParaRPr kumimoji="1" lang="zh-CN" altLang="en-US" sz="1400" dirty="0"/>
              </a:p>
            </p:txBody>
          </p:sp>
        </mc:Choice>
        <mc:Fallback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143" y="2985219"/>
                <a:ext cx="794951" cy="308482"/>
              </a:xfrm>
              <a:prstGeom prst="rect">
                <a:avLst/>
              </a:prstGeom>
              <a:blipFill rotWithShape="1">
                <a:blip r:embed="rId8"/>
                <a:stretch>
                  <a:fillRect l="-68" t="-27" r="59" b="1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本框 73"/>
              <p:cNvSpPr txBox="1"/>
              <p:nvPr/>
            </p:nvSpPr>
            <p:spPr>
              <a:xfrm>
                <a:off x="5367678" y="3487309"/>
                <a:ext cx="794951" cy="3084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𝑝𝑒𝑟𝑝𝑎𝑟𝑒</m:t>
                      </m:r>
                    </m:oMath>
                  </m:oMathPara>
                </a14:m>
                <a:endParaRPr kumimoji="1" lang="zh-CN" altLang="en-US" sz="1400" dirty="0"/>
              </a:p>
            </p:txBody>
          </p:sp>
        </mc:Choice>
        <mc:Fallback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678" y="3487309"/>
                <a:ext cx="794951" cy="308482"/>
              </a:xfrm>
              <a:prstGeom prst="rect">
                <a:avLst/>
              </a:prstGeom>
              <a:blipFill rotWithShape="1">
                <a:blip r:embed="rId8"/>
                <a:stretch>
                  <a:fillRect l="-3" t="-170" r="74" b="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文本框 74"/>
              <p:cNvSpPr txBox="1"/>
              <p:nvPr/>
            </p:nvSpPr>
            <p:spPr>
              <a:xfrm>
                <a:off x="6227331" y="3195721"/>
                <a:ext cx="794951" cy="308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𝑝𝑒𝑟𝑝𝑎𝑟𝑒𝑑</m:t>
                      </m:r>
                    </m:oMath>
                  </m:oMathPara>
                </a14:m>
                <a:endParaRPr kumimoji="1" lang="zh-CN" altLang="en-US" sz="1400" dirty="0"/>
              </a:p>
            </p:txBody>
          </p:sp>
        </mc:Choice>
        <mc:Fallback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331" y="3195721"/>
                <a:ext cx="794951" cy="308482"/>
              </a:xfrm>
              <a:prstGeom prst="rect">
                <a:avLst/>
              </a:prstGeom>
              <a:blipFill rotWithShape="1">
                <a:blip r:embed="rId9"/>
                <a:stretch>
                  <a:fillRect l="-66" t="-130" r="-5215" b="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本框 75"/>
              <p:cNvSpPr txBox="1"/>
              <p:nvPr/>
            </p:nvSpPr>
            <p:spPr>
              <a:xfrm>
                <a:off x="7781730" y="3545216"/>
                <a:ext cx="794951" cy="308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𝑝𝑒𝑟𝑝𝑎𝑟𝑒𝑑</m:t>
                      </m:r>
                    </m:oMath>
                  </m:oMathPara>
                </a14:m>
                <a:endParaRPr kumimoji="1" lang="zh-CN" alt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730" y="3545216"/>
                <a:ext cx="794951" cy="308482"/>
              </a:xfrm>
              <a:prstGeom prst="rect">
                <a:avLst/>
              </a:prstGeom>
              <a:blipFill rotWithShape="1">
                <a:blip r:embed="rId9"/>
                <a:stretch>
                  <a:fillRect l="-55" t="-4" r="-5225" b="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直线箭头连接符 76"/>
          <p:cNvCxnSpPr/>
          <p:nvPr/>
        </p:nvCxnSpPr>
        <p:spPr>
          <a:xfrm flipV="1">
            <a:off x="3174837" y="3415211"/>
            <a:ext cx="3087962" cy="17141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本框 83"/>
              <p:cNvSpPr txBox="1"/>
              <p:nvPr/>
            </p:nvSpPr>
            <p:spPr>
              <a:xfrm>
                <a:off x="4449172" y="4084916"/>
                <a:ext cx="794951" cy="3084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𝑐𝑜𝑚𝑚𝑖𝑡</m:t>
                      </m:r>
                    </m:oMath>
                  </m:oMathPara>
                </a14:m>
                <a:endParaRPr kumimoji="1" lang="zh-CN" altLang="en-US" sz="1400" dirty="0"/>
              </a:p>
            </p:txBody>
          </p:sp>
        </mc:Choice>
        <mc:Fallback>
          <p:sp>
            <p:nvSpPr>
              <p:cNvPr id="84" name="文本框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172" y="4084916"/>
                <a:ext cx="794951" cy="308482"/>
              </a:xfrm>
              <a:prstGeom prst="rect">
                <a:avLst/>
              </a:prstGeom>
              <a:blipFill rotWithShape="1">
                <a:blip r:embed="rId10"/>
                <a:stretch>
                  <a:fillRect l="-46" t="-193" r="37" b="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直线箭头连接符 94"/>
          <p:cNvCxnSpPr>
            <a:endCxn id="76" idx="1"/>
          </p:cNvCxnSpPr>
          <p:nvPr/>
        </p:nvCxnSpPr>
        <p:spPr>
          <a:xfrm flipV="1">
            <a:off x="3172908" y="3699457"/>
            <a:ext cx="4608822" cy="37419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文本框 96"/>
              <p:cNvSpPr txBox="1"/>
              <p:nvPr/>
            </p:nvSpPr>
            <p:spPr>
              <a:xfrm>
                <a:off x="5122837" y="4478327"/>
                <a:ext cx="794951" cy="3084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𝑐𝑜𝑚𝑚𝑖𝑡</m:t>
                      </m:r>
                    </m:oMath>
                  </m:oMathPara>
                </a14:m>
                <a:endParaRPr kumimoji="1" lang="zh-CN" altLang="en-US" sz="1400" dirty="0"/>
              </a:p>
            </p:txBody>
          </p:sp>
        </mc:Choice>
        <mc:Fallback>
          <p:sp>
            <p:nvSpPr>
              <p:cNvPr id="97" name="文本框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837" y="4478327"/>
                <a:ext cx="794951" cy="308482"/>
              </a:xfrm>
              <a:prstGeom prst="rect">
                <a:avLst/>
              </a:prstGeom>
              <a:blipFill rotWithShape="1">
                <a:blip r:embed="rId10"/>
                <a:stretch>
                  <a:fillRect l="-37" t="-100" r="28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直线箭头连接符 97"/>
          <p:cNvCxnSpPr/>
          <p:nvPr/>
        </p:nvCxnSpPr>
        <p:spPr>
          <a:xfrm flipV="1">
            <a:off x="3168904" y="4399753"/>
            <a:ext cx="3117495" cy="2837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直线箭头连接符 99"/>
          <p:cNvCxnSpPr/>
          <p:nvPr/>
        </p:nvCxnSpPr>
        <p:spPr>
          <a:xfrm flipV="1">
            <a:off x="3151236" y="4860786"/>
            <a:ext cx="4650551" cy="37657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本框 101"/>
              <p:cNvSpPr txBox="1"/>
              <p:nvPr/>
            </p:nvSpPr>
            <p:spPr>
              <a:xfrm>
                <a:off x="6229480" y="4198117"/>
                <a:ext cx="794951" cy="308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𝑎𝑝𝑝𝑙𝑖𝑒𝑑</m:t>
                      </m:r>
                    </m:oMath>
                  </m:oMathPara>
                </a14:m>
                <a:endParaRPr kumimoji="1" lang="zh-CN" altLang="en-US" sz="1400" dirty="0"/>
              </a:p>
            </p:txBody>
          </p:sp>
        </mc:Choice>
        <mc:Fallback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480" y="4198117"/>
                <a:ext cx="794951" cy="308482"/>
              </a:xfrm>
              <a:prstGeom prst="rect">
                <a:avLst/>
              </a:prstGeom>
              <a:blipFill rotWithShape="1">
                <a:blip r:embed="rId11"/>
                <a:stretch>
                  <a:fillRect l="-16" t="-43" r="8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文本框 102"/>
              <p:cNvSpPr txBox="1"/>
              <p:nvPr/>
            </p:nvSpPr>
            <p:spPr>
              <a:xfrm>
                <a:off x="7760751" y="4673998"/>
                <a:ext cx="794951" cy="308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𝑎𝑝𝑝𝑙𝑖𝑒𝑑</m:t>
                      </m:r>
                    </m:oMath>
                  </m:oMathPara>
                </a14:m>
                <a:endParaRPr kumimoji="1" lang="zh-CN" altLang="en-US" sz="1400" dirty="0"/>
              </a:p>
            </p:txBody>
          </p:sp>
        </mc:Choice>
        <mc:Fallback>
          <p:sp>
            <p:nvSpPr>
              <p:cNvPr id="103" name="文本框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751" y="4673998"/>
                <a:ext cx="794951" cy="308482"/>
              </a:xfrm>
              <a:prstGeom prst="rect">
                <a:avLst/>
              </a:prstGeom>
              <a:blipFill rotWithShape="1">
                <a:blip r:embed="rId11"/>
                <a:stretch>
                  <a:fillRect l="-52" t="-129" r="44" b="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120264" y="1154932"/>
                <a:ext cx="2777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kumimoji="1" lang="en-US" altLang="zh-CN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𝑷𝑳</m:t>
                      </m:r>
                      <m:r>
                        <a:rPr kumimoji="1" lang="en-US" altLang="zh-CN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kumimoji="1" lang="en-US" altLang="zh-CN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𝑷𝑪</m:t>
                      </m:r>
                      <m:r>
                        <a:rPr kumimoji="1" lang="en-US" altLang="zh-CN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𝑷𝒂𝒙𝒐𝒔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264" y="1154932"/>
                <a:ext cx="2777525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18" t="-136" r="20" b="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4" name="椭圆 43"/>
          <p:cNvSpPr/>
          <p:nvPr/>
        </p:nvSpPr>
        <p:spPr>
          <a:xfrm>
            <a:off x="5920873" y="132800"/>
            <a:ext cx="3032323" cy="1018086"/>
          </a:xfrm>
          <a:prstGeom prst="ellipse">
            <a:avLst/>
          </a:prstGeom>
          <a:gradFill flip="none" rotWithShape="1">
            <a:gsLst>
              <a:gs pos="0">
                <a:srgbClr val="BE384B"/>
              </a:gs>
              <a:gs pos="70000">
                <a:srgbClr val="C0000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009788" y="344443"/>
            <a:ext cx="2852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思源宋体 CN Heavy"/>
                <a:cs typeface="+mn-cs"/>
              </a:rPr>
              <a:t>Multiple physical nodes 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思源宋体 CN Heavy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思源宋体 CN Heavy"/>
                <a:cs typeface="+mn-cs"/>
              </a:rPr>
              <a:t>backed by PAXOS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思源宋体 CN Heavy"/>
              <a:cs typeface="+mn-cs"/>
            </a:endParaRPr>
          </a:p>
        </p:txBody>
      </p:sp>
      <p:sp>
        <p:nvSpPr>
          <p:cNvPr id="7" name="任意形状 6"/>
          <p:cNvSpPr/>
          <p:nvPr/>
        </p:nvSpPr>
        <p:spPr>
          <a:xfrm>
            <a:off x="7608277" y="1148862"/>
            <a:ext cx="128954" cy="386861"/>
          </a:xfrm>
          <a:custGeom>
            <a:avLst/>
            <a:gdLst>
              <a:gd name="connsiteX0" fmla="*/ 0 w 128954"/>
              <a:gd name="connsiteY0" fmla="*/ 386861 h 386861"/>
              <a:gd name="connsiteX1" fmla="*/ 128954 w 128954"/>
              <a:gd name="connsiteY1" fmla="*/ 0 h 38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8954" h="386861">
                <a:moveTo>
                  <a:pt x="0" y="386861"/>
                </a:moveTo>
                <a:lnTo>
                  <a:pt x="128954" y="0"/>
                </a:lnTo>
              </a:path>
            </a:pathLst>
          </a:cu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Rectangle 13"/>
          <p:cNvSpPr/>
          <p:nvPr/>
        </p:nvSpPr>
        <p:spPr>
          <a:xfrm>
            <a:off x="1763101" y="5258161"/>
            <a:ext cx="5657329" cy="349702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lang="en-GB" altLang="zh-CN" b="1" dirty="0">
                <a:solidFill>
                  <a:srgbClr val="BE384B"/>
                </a:solidFill>
              </a:rPr>
              <a:t>Note: we skip the network RTTs of </a:t>
            </a:r>
            <a:r>
              <a:rPr lang="en-GB" altLang="zh-CN" b="1" dirty="0" err="1">
                <a:solidFill>
                  <a:srgbClr val="BE384B"/>
                </a:solidFill>
              </a:rPr>
              <a:t>Paxos</a:t>
            </a:r>
            <a:r>
              <a:rPr lang="en-GB" altLang="zh-CN" b="1" dirty="0">
                <a:solidFill>
                  <a:srgbClr val="BE384B"/>
                </a:solidFill>
              </a:rPr>
              <a:t> </a:t>
            </a:r>
            <a:endParaRPr kumimoji="1" lang="en-US" altLang="zh-CN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Read-write TX: put it together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2807692"/>
          </a:xfrm>
        </p:spPr>
        <p:txBody>
          <a:bodyPr/>
          <a:lstStyle/>
          <a:p>
            <a:r>
              <a:rPr kumimoji="1" lang="en-US" altLang="zh-CN" dirty="0"/>
              <a:t>Spanner’s read-write TX gives a </a:t>
            </a:r>
            <a:r>
              <a:rPr kumimoji="1" lang="en-US" altLang="zh-CN" dirty="0">
                <a:solidFill>
                  <a:srgbClr val="FF0000"/>
                </a:solidFill>
              </a:rPr>
              <a:t>strong abstraction</a:t>
            </a:r>
            <a:r>
              <a:rPr kumimoji="1" lang="en-US" altLang="zh-CN" dirty="0"/>
              <a:t> to the user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 </a:t>
            </a:r>
            <a:r>
              <a:rPr kumimoji="1" lang="en-US" altLang="zh-CN" dirty="0">
                <a:solidFill>
                  <a:srgbClr val="FF0000"/>
                </a:solidFill>
              </a:rPr>
              <a:t>single-thread “machine”(</a:t>
            </a:r>
            <a:r>
              <a:rPr kumimoji="1" lang="zh-CN" altLang="en-US" dirty="0">
                <a:solidFill>
                  <a:srgbClr val="FF0000"/>
                </a:solidFill>
              </a:rPr>
              <a:t>类似于</a:t>
            </a:r>
            <a:r>
              <a:rPr kumimoji="1" lang="en-US" altLang="zh-CN" dirty="0">
                <a:solidFill>
                  <a:srgbClr val="FF0000"/>
                </a:solidFill>
              </a:rPr>
              <a:t>paxos</a:t>
            </a:r>
            <a:r>
              <a:rPr kumimoji="1" lang="zh-CN" altLang="en-US" dirty="0">
                <a:solidFill>
                  <a:srgbClr val="FF0000"/>
                </a:solidFill>
              </a:rPr>
              <a:t>实现的</a:t>
            </a:r>
            <a:r>
              <a:rPr kumimoji="1" lang="en-US" altLang="zh-CN" dirty="0">
                <a:solidFill>
                  <a:srgbClr val="FF0000"/>
                </a:solidFill>
              </a:rPr>
              <a:t>single-copy consistency)</a:t>
            </a:r>
            <a:r>
              <a:rPr kumimoji="1" lang="en-US" altLang="zh-CN" dirty="0"/>
              <a:t> that never fails (even tolerate natural disasters)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The “machine” </a:t>
            </a:r>
            <a:r>
              <a:rPr kumimoji="1" lang="en-US" altLang="zh-CN" dirty="0">
                <a:solidFill>
                  <a:srgbClr val="FF0000"/>
                </a:solidFill>
              </a:rPr>
              <a:t>has “unlimited” storage capacity(</a:t>
            </a:r>
            <a:r>
              <a:rPr kumimoji="1" lang="zh-CN" altLang="en-US" dirty="0">
                <a:solidFill>
                  <a:srgbClr val="FF0000"/>
                </a:solidFill>
              </a:rPr>
              <a:t>借助于分布式</a:t>
            </a:r>
            <a:r>
              <a:rPr kumimoji="1" lang="en-US" altLang="zh-CN" dirty="0">
                <a:solidFill>
                  <a:srgbClr val="FF0000"/>
                </a:solidFill>
              </a:rPr>
              <a:t>)</a:t>
            </a:r>
            <a:r>
              <a:rPr kumimoji="1" lang="en-US" altLang="zh-CN" dirty="0"/>
              <a:t> </a:t>
            </a:r>
            <a:endParaRPr kumimoji="1" lang="en-US" altLang="zh-CN" dirty="0"/>
          </a:p>
          <a:p>
            <a:pPr lvl="2"/>
            <a:r>
              <a:rPr kumimoji="1" lang="en-US" altLang="zh-CN" sz="1800" dirty="0"/>
              <a:t>As long as the machines in the datacenters have enough capacity to store the data </a:t>
            </a:r>
            <a:endParaRPr kumimoji="1" lang="en-US" altLang="zh-CN" sz="1800" dirty="0"/>
          </a:p>
          <a:p>
            <a:r>
              <a:rPr kumimoji="1" lang="en-US" altLang="zh-CN" dirty="0"/>
              <a:t>But, what are the costs?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275856" y="3720631"/>
            <a:ext cx="2952328" cy="361005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18185" y="4030345"/>
            <a:ext cx="58350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性能较差，原因之一就是需要大量的网络通信来实现</a:t>
            </a:r>
            <a:r>
              <a:rPr lang="en-US" altLang="zh-CN" sz="1400"/>
              <a:t>consistency</a:t>
            </a:r>
            <a:r>
              <a:rPr lang="zh-CN" altLang="en-US" sz="1400"/>
              <a:t>。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Read-write TX of Spanner so far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Techniques: 2PL &amp; 2PC &amp; </a:t>
            </a:r>
            <a:r>
              <a:rPr kumimoji="1" lang="en-US" altLang="zh-CN" dirty="0" err="1"/>
              <a:t>Paxos</a:t>
            </a:r>
            <a:r>
              <a:rPr kumimoji="1" lang="en-US" altLang="zh-CN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Not optimized– Spanner finds writes are infrequent at Google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Maybe slow: many messages sent between machines </a:t>
            </a:r>
            <a:endParaRPr kumimoji="1" lang="en-US" altLang="zh-CN" dirty="0"/>
          </a:p>
          <a:p>
            <a:pPr lvl="2"/>
            <a:r>
              <a:rPr kumimoji="1" lang="en-US" altLang="zh-CN" sz="1800" dirty="0"/>
              <a:t>Also, across datacenters! </a:t>
            </a:r>
            <a:endParaRPr kumimoji="1" lang="en-US" altLang="zh-CN" sz="18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 descr="表格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68542"/>
            <a:ext cx="4297484" cy="29489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7032"/>
          <a:stretch>
            <a:fillRect/>
          </a:stretch>
        </p:blipFill>
        <p:spPr>
          <a:xfrm>
            <a:off x="141710" y="3401744"/>
            <a:ext cx="4430290" cy="1416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-396552" y="5035912"/>
            <a:ext cx="8352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GB" altLang="zh-CN" dirty="0"/>
              <a:t>Source: https://colin-</a:t>
            </a:r>
            <a:r>
              <a:rPr kumimoji="1" lang="en-GB" altLang="zh-CN" dirty="0" err="1"/>
              <a:t>scott.github.io</a:t>
            </a:r>
            <a:r>
              <a:rPr kumimoji="1" lang="en-GB" altLang="zh-CN" dirty="0"/>
              <a:t>/</a:t>
            </a:r>
            <a:r>
              <a:rPr kumimoji="1" lang="en-GB" altLang="zh-CN" dirty="0" err="1"/>
              <a:t>personal_website</a:t>
            </a:r>
            <a:r>
              <a:rPr kumimoji="1" lang="en-GB" altLang="zh-CN" dirty="0"/>
              <a:t>/research/</a:t>
            </a:r>
            <a:r>
              <a:rPr kumimoji="1" lang="en-GB" altLang="zh-CN" dirty="0" err="1"/>
              <a:t>interactive_latency.html</a:t>
            </a:r>
            <a:endParaRPr kumimoji="1" lang="en-US" altLang="zh-C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about read-only TX?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475252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Problem: read-only TXs are massive faced by Google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Each read-only TX may touch many datasets</a:t>
            </a:r>
            <a:endParaRPr kumimoji="1" lang="en-US" altLang="zh-CN" dirty="0"/>
          </a:p>
          <a:p>
            <a:r>
              <a:rPr kumimoji="1" lang="en-US" altLang="zh-CN" dirty="0"/>
              <a:t>Drawbacks of 2PL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May possibly </a:t>
            </a:r>
            <a:r>
              <a:rPr kumimoji="1" lang="en-US" altLang="zh-CN" dirty="0">
                <a:solidFill>
                  <a:srgbClr val="FF0000"/>
                </a:solidFill>
              </a:rPr>
              <a:t>lock the items very long</a:t>
            </a:r>
            <a:r>
              <a:rPr kumimoji="1" lang="en-US" altLang="zh-CN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Solution</a:t>
            </a:r>
            <a:endParaRPr kumimoji="1" lang="en-US" altLang="zh-CN" dirty="0"/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Multi-version concurrency control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5046" y="1677579"/>
            <a:ext cx="3076114" cy="2112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zh-CN" dirty="0"/>
              <a:t>Review: Multi-version Concurrency Control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GB" altLang="zh-CN" dirty="0"/>
              <a:t>Each data item has </a:t>
            </a:r>
            <a:r>
              <a:rPr kumimoji="1" lang="en-GB" altLang="zh-CN" dirty="0">
                <a:solidFill>
                  <a:srgbClr val="C00000"/>
                </a:solidFill>
              </a:rPr>
              <a:t>multiple</a:t>
            </a:r>
            <a:r>
              <a:rPr kumimoji="1" lang="en-GB" altLang="zh-CN" dirty="0"/>
              <a:t> versions</a:t>
            </a:r>
            <a:endParaRPr kumimoji="1" lang="en-GB" altLang="zh-CN" dirty="0"/>
          </a:p>
          <a:p>
            <a:pPr lvl="1"/>
            <a:r>
              <a:rPr kumimoji="1" lang="en-US" altLang="zh-CN" dirty="0"/>
              <a:t>When accessing different versions of data, probably no conflict!</a:t>
            </a:r>
            <a:endParaRPr kumimoji="1" lang="en-US" altLang="zh-CN" dirty="0"/>
          </a:p>
          <a:p>
            <a:r>
              <a:rPr kumimoji="1" lang="en-US" altLang="zh-CN" dirty="0"/>
              <a:t>Key (high-level) idea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Writes </a:t>
            </a:r>
            <a:r>
              <a:rPr kumimoji="1" lang="en-US" altLang="zh-CN" b="1" dirty="0">
                <a:solidFill>
                  <a:srgbClr val="C00000"/>
                </a:solidFill>
              </a:rPr>
              <a:t>don’t overwrite </a:t>
            </a:r>
            <a:r>
              <a:rPr kumimoji="1" lang="en-US" altLang="zh-CN" dirty="0"/>
              <a:t>the original data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Instead, writes </a:t>
            </a:r>
            <a:r>
              <a:rPr kumimoji="1" lang="en-US" altLang="zh-CN" b="1" dirty="0">
                <a:solidFill>
                  <a:srgbClr val="C00000"/>
                </a:solidFill>
              </a:rPr>
              <a:t>install new versions </a:t>
            </a:r>
            <a:r>
              <a:rPr kumimoji="1" lang="en-US" altLang="zh-CN" dirty="0"/>
              <a:t>of data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Reads read from a "</a:t>
            </a:r>
            <a:r>
              <a:rPr kumimoji="1" lang="en-US" altLang="zh-CN" b="1" dirty="0">
                <a:solidFill>
                  <a:schemeClr val="accent1"/>
                </a:solidFill>
              </a:rPr>
              <a:t>snapshot</a:t>
            </a:r>
            <a:r>
              <a:rPr kumimoji="1" lang="en-US" altLang="zh-CN" dirty="0"/>
              <a:t>" of data </a:t>
            </a:r>
            <a:endParaRPr kumimoji="1" lang="en-US" altLang="zh-CN" dirty="0"/>
          </a:p>
          <a:p>
            <a:r>
              <a:rPr kumimoji="1" lang="en-US" altLang="zh-CN" dirty="0"/>
              <a:t>Benefits: no lock or validation during TX’s execution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3768" y="4225652"/>
            <a:ext cx="792088" cy="79208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矩形 5"/>
          <p:cNvSpPr/>
          <p:nvPr/>
        </p:nvSpPr>
        <p:spPr>
          <a:xfrm>
            <a:off x="2555776" y="4629761"/>
            <a:ext cx="648072" cy="18880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20587" y="4560344"/>
            <a:ext cx="1404409" cy="312190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07800" y="4513684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bankA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: 100</a:t>
            </a:r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直线连接符 10"/>
          <p:cNvCxnSpPr/>
          <p:nvPr/>
        </p:nvCxnSpPr>
        <p:spPr>
          <a:xfrm>
            <a:off x="2324996" y="4547001"/>
            <a:ext cx="230780" cy="8276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 flipV="1">
            <a:off x="2358838" y="4818565"/>
            <a:ext cx="196938" cy="4978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4"/>
          <p:cNvSpPr/>
          <p:nvPr/>
        </p:nvSpPr>
        <p:spPr>
          <a:xfrm>
            <a:off x="1068327" y="5277033"/>
            <a:ext cx="2023198" cy="342900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tIns="0" rIns="72000" bIns="36000">
            <a:spAutoFit/>
          </a:bodyPr>
          <a:lstStyle/>
          <a:p>
            <a:pPr marL="441325" lvl="0" indent="-384175" algn="ctr" fontAlgn="auto">
              <a:spcBef>
                <a:spcPct val="20000"/>
              </a:spcBef>
              <a:spcAft>
                <a:spcPts val="0"/>
              </a:spcAft>
              <a:buClr>
                <a:srgbClr val="FF0066"/>
              </a:buClr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Single-version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7944" y="4233527"/>
            <a:ext cx="792088" cy="79208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矩形 16"/>
          <p:cNvSpPr/>
          <p:nvPr/>
        </p:nvSpPr>
        <p:spPr>
          <a:xfrm>
            <a:off x="4139952" y="4580201"/>
            <a:ext cx="648072" cy="143962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026110" y="4354831"/>
            <a:ext cx="3603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bankA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: 100, </a:t>
            </a:r>
            <a:r>
              <a:rPr kumimoji="1" lang="en-US" altLang="zh-CN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: 12, </a:t>
            </a:r>
            <a:r>
              <a:rPr kumimoji="1" lang="en-US" altLang="zh-CN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pre: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xx</a:t>
            </a:r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026110" y="4393807"/>
            <a:ext cx="3673478" cy="312190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5013322" y="4883016"/>
            <a:ext cx="3673478" cy="369332"/>
            <a:chOff x="5117028" y="5150014"/>
            <a:chExt cx="3673478" cy="369332"/>
          </a:xfrm>
        </p:grpSpPr>
        <p:sp>
          <p:nvSpPr>
            <p:cNvPr id="24" name="矩形 23"/>
            <p:cNvSpPr/>
            <p:nvPr/>
          </p:nvSpPr>
          <p:spPr>
            <a:xfrm>
              <a:off x="5151831" y="5150014"/>
              <a:ext cx="36038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bankA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: 200, </a:t>
              </a:r>
              <a:r>
                <a:rPr kumimoji="1" lang="en-US" altLang="zh-CN" b="1" dirty="0" err="1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ver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: 10, </a:t>
              </a:r>
              <a:r>
                <a:rPr kumimoji="1" lang="en-US" altLang="zh-CN" b="1" dirty="0" err="1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pre:</a:t>
              </a:r>
              <a:r>
                <a:rPr kumimoji="1"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xx</a:t>
              </a:r>
              <a:endParaRPr lang="zh-CN" alt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117028" y="5196588"/>
              <a:ext cx="3673478" cy="3121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4139952" y="4845372"/>
            <a:ext cx="648072" cy="143962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直线连接符 28"/>
          <p:cNvCxnSpPr/>
          <p:nvPr/>
        </p:nvCxnSpPr>
        <p:spPr>
          <a:xfrm flipH="1">
            <a:off x="4786433" y="4383239"/>
            <a:ext cx="239677" cy="20750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/>
          <p:nvPr/>
        </p:nvCxnSpPr>
        <p:spPr>
          <a:xfrm flipH="1">
            <a:off x="4786433" y="4719509"/>
            <a:ext cx="261692" cy="1269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/>
          <p:cNvCxnSpPr/>
          <p:nvPr/>
        </p:nvCxnSpPr>
        <p:spPr>
          <a:xfrm flipH="1" flipV="1">
            <a:off x="4788650" y="4855711"/>
            <a:ext cx="211884" cy="8942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/>
          <p:cNvCxnSpPr/>
          <p:nvPr/>
        </p:nvCxnSpPr>
        <p:spPr>
          <a:xfrm flipH="1" flipV="1">
            <a:off x="4788650" y="4996257"/>
            <a:ext cx="224672" cy="22632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任意形状 39"/>
          <p:cNvSpPr/>
          <p:nvPr/>
        </p:nvSpPr>
        <p:spPr>
          <a:xfrm>
            <a:off x="3628746" y="4053098"/>
            <a:ext cx="4937556" cy="873232"/>
          </a:xfrm>
          <a:custGeom>
            <a:avLst/>
            <a:gdLst>
              <a:gd name="connsiteX0" fmla="*/ 4749444 w 4937556"/>
              <a:gd name="connsiteY0" fmla="*/ 427462 h 873232"/>
              <a:gd name="connsiteX1" fmla="*/ 4738014 w 4937556"/>
              <a:gd name="connsiteY1" fmla="*/ 107422 h 873232"/>
              <a:gd name="connsiteX2" fmla="*/ 2703474 w 4937556"/>
              <a:gd name="connsiteY2" fmla="*/ 95992 h 873232"/>
              <a:gd name="connsiteX3" fmla="*/ 1389024 w 4937556"/>
              <a:gd name="connsiteY3" fmla="*/ 153142 h 873232"/>
              <a:gd name="connsiteX4" fmla="*/ 97434 w 4937556"/>
              <a:gd name="connsiteY4" fmla="*/ 15982 h 873232"/>
              <a:gd name="connsiteX5" fmla="*/ 131724 w 4937556"/>
              <a:gd name="connsiteY5" fmla="*/ 587482 h 873232"/>
              <a:gd name="connsiteX6" fmla="*/ 451764 w 4937556"/>
              <a:gd name="connsiteY6" fmla="*/ 873232 h 873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37556" h="873232">
                <a:moveTo>
                  <a:pt x="4749444" y="427462"/>
                </a:moveTo>
                <a:cubicBezTo>
                  <a:pt x="4914226" y="295064"/>
                  <a:pt x="5079009" y="162667"/>
                  <a:pt x="4738014" y="107422"/>
                </a:cubicBezTo>
                <a:cubicBezTo>
                  <a:pt x="4397019" y="52177"/>
                  <a:pt x="3261639" y="88372"/>
                  <a:pt x="2703474" y="95992"/>
                </a:cubicBezTo>
                <a:cubicBezTo>
                  <a:pt x="2145309" y="103612"/>
                  <a:pt x="1823364" y="166477"/>
                  <a:pt x="1389024" y="153142"/>
                </a:cubicBezTo>
                <a:cubicBezTo>
                  <a:pt x="954684" y="139807"/>
                  <a:pt x="306984" y="-56408"/>
                  <a:pt x="97434" y="15982"/>
                </a:cubicBezTo>
                <a:cubicBezTo>
                  <a:pt x="-112116" y="88372"/>
                  <a:pt x="72669" y="444607"/>
                  <a:pt x="131724" y="587482"/>
                </a:cubicBezTo>
                <a:cubicBezTo>
                  <a:pt x="190779" y="730357"/>
                  <a:pt x="321271" y="801794"/>
                  <a:pt x="451764" y="873232"/>
                </a:cubicBezTo>
              </a:path>
            </a:pathLst>
          </a:custGeom>
          <a:noFill/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Rectangle 4"/>
          <p:cNvSpPr/>
          <p:nvPr/>
        </p:nvSpPr>
        <p:spPr>
          <a:xfrm>
            <a:off x="4139952" y="5296962"/>
            <a:ext cx="2023198" cy="342900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tIns="0" rIns="72000" bIns="36000">
            <a:spAutoFit/>
          </a:bodyPr>
          <a:lstStyle/>
          <a:p>
            <a:pPr marL="441325" lvl="0" indent="-384175" algn="ctr" fontAlgn="auto">
              <a:spcBef>
                <a:spcPct val="20000"/>
              </a:spcBef>
              <a:spcAft>
                <a:spcPts val="0"/>
              </a:spcAft>
              <a:buClr>
                <a:srgbClr val="FF0066"/>
              </a:buClr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Multi-version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cxnSp>
        <p:nvCxnSpPr>
          <p:cNvPr id="45" name="直线连接符 44"/>
          <p:cNvCxnSpPr/>
          <p:nvPr/>
        </p:nvCxnSpPr>
        <p:spPr>
          <a:xfrm>
            <a:off x="3491880" y="4063304"/>
            <a:ext cx="0" cy="2044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zh-CN" dirty="0"/>
              <a:t>Review: Snapshot Isolation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GB" altLang="zh-CN" dirty="0"/>
              <a:t>A popular multi-version concurrency control (MVCC) scheme</a:t>
            </a:r>
            <a:endParaRPr kumimoji="1" lang="en-GB" altLang="zh-CN" dirty="0"/>
          </a:p>
          <a:p>
            <a:pPr lvl="1"/>
            <a:r>
              <a:rPr kumimoji="1" lang="en-GB" altLang="zh-CN" dirty="0"/>
              <a:t>Transactions will get </a:t>
            </a:r>
            <a:r>
              <a:rPr kumimoji="1" lang="en-GB" altLang="zh-CN" dirty="0">
                <a:highlight>
                  <a:srgbClr val="FFFF00"/>
                </a:highlight>
              </a:rPr>
              <a:t>start</a:t>
            </a:r>
            <a:r>
              <a:rPr kumimoji="1" lang="en-GB" altLang="zh-CN" dirty="0"/>
              <a:t> and </a:t>
            </a:r>
            <a:r>
              <a:rPr kumimoji="1" lang="en-GB" altLang="zh-CN" dirty="0">
                <a:highlight>
                  <a:srgbClr val="FFFF00"/>
                </a:highlight>
              </a:rPr>
              <a:t>commit</a:t>
            </a:r>
            <a:r>
              <a:rPr kumimoji="1" lang="en-GB" altLang="zh-CN" dirty="0"/>
              <a:t> timestamp </a:t>
            </a:r>
            <a:endParaRPr kumimoji="1" lang="en-GB" altLang="zh-CN" dirty="0"/>
          </a:p>
          <a:p>
            <a:pPr lvl="1"/>
            <a:r>
              <a:rPr kumimoji="1" lang="en-GB" altLang="zh-CN" dirty="0"/>
              <a:t>Use start timestamp to find the snapshot to read</a:t>
            </a:r>
            <a:endParaRPr kumimoji="1" lang="en-GB" altLang="zh-CN" dirty="0"/>
          </a:p>
          <a:p>
            <a:pPr lvl="1"/>
            <a:r>
              <a:rPr kumimoji="1" lang="en-GB" altLang="zh-CN" dirty="0"/>
              <a:t>Use commit timestamp to install new versions </a:t>
            </a:r>
            <a:endParaRPr kumimoji="1" lang="en-GB" altLang="zh-CN" dirty="0"/>
          </a:p>
          <a:p>
            <a:r>
              <a:rPr kumimoji="1" lang="en-GB" altLang="zh-CN" dirty="0"/>
              <a:t>Transactions:</a:t>
            </a:r>
            <a:endParaRPr kumimoji="1" lang="en-GB" altLang="zh-CN" dirty="0"/>
          </a:p>
          <a:p>
            <a:pPr lvl="1"/>
            <a:r>
              <a:rPr kumimoji="1" lang="en-GB" altLang="zh-CN" b="1" dirty="0">
                <a:solidFill>
                  <a:srgbClr val="C00000"/>
                </a:solidFill>
              </a:rPr>
              <a:t>WRITEs</a:t>
            </a:r>
            <a:r>
              <a:rPr kumimoji="1" lang="en-GB" altLang="zh-CN" dirty="0"/>
              <a:t> a local </a:t>
            </a:r>
            <a:r>
              <a:rPr kumimoji="1" lang="en-GB" altLang="zh-CN" b="1" dirty="0">
                <a:solidFill>
                  <a:srgbClr val="C00000"/>
                </a:solidFill>
              </a:rPr>
              <a:t>buffer</a:t>
            </a:r>
            <a:r>
              <a:rPr kumimoji="1" lang="en-GB" altLang="zh-CN" dirty="0"/>
              <a:t> (similar to OCC)</a:t>
            </a:r>
            <a:endParaRPr kumimoji="1" lang="en-GB" altLang="zh-CN" dirty="0"/>
          </a:p>
          <a:p>
            <a:pPr lvl="1"/>
            <a:r>
              <a:rPr kumimoji="1" lang="en-GB" altLang="zh-CN" b="1" dirty="0">
                <a:solidFill>
                  <a:srgbClr val="C00000"/>
                </a:solidFill>
              </a:rPr>
              <a:t>READs</a:t>
            </a:r>
            <a:r>
              <a:rPr kumimoji="1" lang="en-GB" altLang="zh-CN" dirty="0"/>
              <a:t> a “</a:t>
            </a:r>
            <a:r>
              <a:rPr kumimoji="1" lang="en-GB" altLang="zh-CN" b="1" dirty="0">
                <a:solidFill>
                  <a:srgbClr val="C00000"/>
                </a:solidFill>
              </a:rPr>
              <a:t>snapshot</a:t>
            </a:r>
            <a:r>
              <a:rPr kumimoji="1" lang="en-GB" altLang="zh-CN" dirty="0"/>
              <a:t>” of entire data image</a:t>
            </a:r>
            <a:endParaRPr kumimoji="1" lang="en-GB" altLang="zh-CN" dirty="0"/>
          </a:p>
          <a:p>
            <a:pPr lvl="1"/>
            <a:r>
              <a:rPr kumimoji="1" lang="en-GB" altLang="zh-CN" b="1" dirty="0">
                <a:solidFill>
                  <a:srgbClr val="C00000"/>
                </a:solidFill>
              </a:rPr>
              <a:t>COMMIT</a:t>
            </a:r>
            <a:r>
              <a:rPr kumimoji="1" lang="en-GB" altLang="zh-CN" dirty="0"/>
              <a:t> only if no </a:t>
            </a:r>
            <a:r>
              <a:rPr kumimoji="1" lang="en-GB" altLang="zh-CN" b="1" dirty="0">
                <a:solidFill>
                  <a:srgbClr val="C00000"/>
                </a:solidFill>
              </a:rPr>
              <a:t>write-write</a:t>
            </a:r>
            <a:r>
              <a:rPr kumimoji="1" lang="en-GB" altLang="zh-CN" dirty="0"/>
              <a:t> conflict</a:t>
            </a:r>
            <a:endParaRPr kumimoji="1" lang="en-GB" altLang="zh-CN" dirty="0"/>
          </a:p>
          <a:p>
            <a:pPr lvl="2"/>
            <a:r>
              <a:rPr kumimoji="1" lang="en-GB" altLang="zh-CN" sz="1800" dirty="0"/>
              <a:t>Install new versions of data</a:t>
            </a:r>
            <a:endParaRPr kumimoji="1" lang="en-GB" altLang="zh-CN" sz="18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Review: Snapshot Isolation Implementation</a:t>
            </a:r>
            <a:endParaRPr kumimoji="1" lang="en-GB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Straight Connector 36"/>
          <p:cNvCxnSpPr>
            <a:stCxn id="12" idx="3"/>
            <a:endCxn id="9" idx="1"/>
          </p:cNvCxnSpPr>
          <p:nvPr/>
        </p:nvCxnSpPr>
        <p:spPr>
          <a:xfrm>
            <a:off x="2595000" y="3266849"/>
            <a:ext cx="3430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5"/>
          <p:cNvSpPr/>
          <p:nvPr/>
        </p:nvSpPr>
        <p:spPr>
          <a:xfrm>
            <a:off x="2857500" y="3131849"/>
            <a:ext cx="99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r>
              <a:rPr lang="en-US" altLang="zh-CN" sz="1665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READ(X)</a:t>
            </a:r>
            <a:endParaRPr lang="en-US" altLang="zh-CN" sz="1665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cxnSp>
        <p:nvCxnSpPr>
          <p:cNvPr id="7" name="Straight Connector 19"/>
          <p:cNvCxnSpPr/>
          <p:nvPr/>
        </p:nvCxnSpPr>
        <p:spPr>
          <a:xfrm>
            <a:off x="1460500" y="3496208"/>
            <a:ext cx="6300000" cy="0"/>
          </a:xfrm>
          <a:prstGeom prst="line">
            <a:avLst/>
          </a:prstGeom>
          <a:ln>
            <a:solidFill>
              <a:schemeClr val="tx1"/>
            </a:solidFill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0"/>
          <p:cNvSpPr/>
          <p:nvPr/>
        </p:nvSpPr>
        <p:spPr>
          <a:xfrm>
            <a:off x="7172419" y="3133861"/>
            <a:ext cx="59663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Time</a:t>
            </a:r>
            <a:endParaRPr lang="en-US" altLang="zh-CN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9" name="Rectangle 21"/>
          <p:cNvSpPr/>
          <p:nvPr/>
        </p:nvSpPr>
        <p:spPr>
          <a:xfrm>
            <a:off x="6025000" y="3131849"/>
            <a:ext cx="96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r>
              <a:rPr lang="en-US" altLang="zh-CN" sz="1665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COMMIT</a:t>
            </a:r>
            <a:endParaRPr lang="en-US" altLang="zh-CN" sz="1665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0" name="Rectangle 22"/>
          <p:cNvSpPr/>
          <p:nvPr/>
        </p:nvSpPr>
        <p:spPr>
          <a:xfrm>
            <a:off x="4822000" y="3131849"/>
            <a:ext cx="102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r>
              <a:rPr lang="en-US" altLang="zh-CN" sz="1665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WRITE(X)</a:t>
            </a:r>
            <a:endParaRPr lang="en-US" altLang="zh-CN" sz="1665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1" name="Rectangle 34"/>
          <p:cNvSpPr/>
          <p:nvPr/>
        </p:nvSpPr>
        <p:spPr>
          <a:xfrm>
            <a:off x="1541500" y="3082861"/>
            <a:ext cx="3000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en-US" altLang="zh-CN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37"/>
          <p:cNvSpPr/>
          <p:nvPr/>
        </p:nvSpPr>
        <p:spPr>
          <a:xfrm>
            <a:off x="1905000" y="3131849"/>
            <a:ext cx="69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r>
              <a:rPr lang="en-US" altLang="zh-CN" sz="1665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START</a:t>
            </a:r>
            <a:endParaRPr lang="en-US" altLang="zh-CN" sz="1665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952501" y="1886222"/>
            <a:ext cx="2476499" cy="522251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>
            <a:defPPr>
              <a:defRPr lang="en-US"/>
            </a:defPPr>
            <a:lvl1pPr>
              <a:defRPr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pPr marL="144145" indent="-144145"/>
            <a:r>
              <a:rPr lang="en-US" altLang="zh-CN" sz="1500" b="1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is assigned a start timestamp </a:t>
            </a:r>
            <a:r>
              <a:rPr lang="en-US" altLang="zh-CN" sz="1500" i="0" dirty="0" err="1">
                <a:solidFill>
                  <a:srgbClr val="FF00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T.sts</a:t>
            </a:r>
            <a:endParaRPr lang="en-US" altLang="zh-CN" sz="1500" i="0" dirty="0">
              <a:solidFill>
                <a:srgbClr val="FF0066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ight Triangle 39"/>
          <p:cNvSpPr/>
          <p:nvPr/>
        </p:nvSpPr>
        <p:spPr>
          <a:xfrm rot="10800000">
            <a:off x="3158999" y="1886222"/>
            <a:ext cx="270000" cy="270000"/>
          </a:xfrm>
          <a:prstGeom prst="rtTriangl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endParaRPr lang="zh-CN" altLang="en-US" sz="1665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5" name="Freeform 6"/>
          <p:cNvSpPr/>
          <p:nvPr/>
        </p:nvSpPr>
        <p:spPr>
          <a:xfrm>
            <a:off x="1589690" y="2560636"/>
            <a:ext cx="433552" cy="551793"/>
          </a:xfrm>
          <a:custGeom>
            <a:avLst/>
            <a:gdLst>
              <a:gd name="connsiteX0" fmla="*/ 520262 w 520262"/>
              <a:gd name="connsiteY0" fmla="*/ 662151 h 662151"/>
              <a:gd name="connsiteX1" fmla="*/ 47296 w 520262"/>
              <a:gd name="connsiteY1" fmla="*/ 520262 h 662151"/>
              <a:gd name="connsiteX2" fmla="*/ 204951 w 520262"/>
              <a:gd name="connsiteY2" fmla="*/ 315310 h 662151"/>
              <a:gd name="connsiteX3" fmla="*/ 0 w 520262"/>
              <a:gd name="connsiteY3" fmla="*/ 0 h 66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262" h="662151">
                <a:moveTo>
                  <a:pt x="520262" y="662151"/>
                </a:moveTo>
                <a:cubicBezTo>
                  <a:pt x="310055" y="620110"/>
                  <a:pt x="99848" y="578069"/>
                  <a:pt x="47296" y="520262"/>
                </a:cubicBezTo>
                <a:cubicBezTo>
                  <a:pt x="-5256" y="462455"/>
                  <a:pt x="212834" y="402020"/>
                  <a:pt x="204951" y="315310"/>
                </a:cubicBezTo>
                <a:cubicBezTo>
                  <a:pt x="197068" y="228600"/>
                  <a:pt x="98534" y="114300"/>
                  <a:pt x="0" y="0"/>
                </a:cubicBezTo>
              </a:path>
            </a:pathLst>
          </a:custGeom>
          <a:ln>
            <a:solidFill>
              <a:schemeClr val="tx1"/>
            </a:solidFill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1143000" y="3886806"/>
            <a:ext cx="4127500" cy="522251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>
            <a:defPPr>
              <a:defRPr lang="en-US"/>
            </a:defPPr>
            <a:lvl1pPr>
              <a:defRPr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pPr marL="144145" indent="-144145"/>
            <a:r>
              <a:rPr lang="en-US" altLang="zh-CN" sz="1500" b="1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reads the </a:t>
            </a:r>
            <a:r>
              <a:rPr lang="en-US" altLang="zh-CN" sz="15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biggest</a:t>
            </a:r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version of </a:t>
            </a:r>
            <a:r>
              <a:rPr lang="en-US" altLang="zh-CN" sz="1500" i="0" dirty="0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X(</a:t>
            </a:r>
            <a:r>
              <a:rPr lang="en-US" altLang="zh-CN" sz="1500" i="0" dirty="0" err="1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500" i="0" dirty="0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such that </a:t>
            </a:r>
            <a:r>
              <a:rPr lang="en-US" altLang="zh-CN" sz="1500" i="0" dirty="0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X(</a:t>
            </a:r>
            <a:r>
              <a:rPr lang="en-US" altLang="zh-CN" sz="1500" i="0" dirty="0" err="1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500" i="0" dirty="0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).</a:t>
            </a:r>
            <a:r>
              <a:rPr lang="en-US" altLang="zh-CN" sz="1500" i="0" dirty="0" err="1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cts</a:t>
            </a:r>
            <a:r>
              <a:rPr lang="en-US" altLang="zh-CN" sz="1500" i="0" dirty="0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&lt;= </a:t>
            </a:r>
            <a:r>
              <a:rPr lang="en-US" altLang="zh-CN" sz="1500" i="0" dirty="0" err="1">
                <a:solidFill>
                  <a:srgbClr val="FF00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T.sts</a:t>
            </a:r>
            <a:endParaRPr lang="en-US" altLang="zh-CN" sz="1500" i="0" dirty="0">
              <a:solidFill>
                <a:srgbClr val="FF0066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ight Triangle 41"/>
          <p:cNvSpPr/>
          <p:nvPr/>
        </p:nvSpPr>
        <p:spPr>
          <a:xfrm rot="10800000">
            <a:off x="4957112" y="3886806"/>
            <a:ext cx="313387" cy="270000"/>
          </a:xfrm>
          <a:prstGeom prst="rtTriangl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endParaRPr lang="zh-CN" altLang="en-US" sz="1665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3992501" y="4721361"/>
            <a:ext cx="4008499" cy="522251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>
            <a:defPPr>
              <a:defRPr lang="en-US"/>
            </a:defPPr>
            <a:lvl1pPr>
              <a:defRPr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pPr marL="144145" indent="-144145"/>
            <a:r>
              <a:rPr lang="en-US" altLang="zh-CN" sz="1500" b="1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buffers writes to </a:t>
            </a:r>
            <a:r>
              <a:rPr lang="en-US" altLang="zh-CN" sz="1500" i="0" dirty="0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and adds </a:t>
            </a:r>
            <a:r>
              <a:rPr lang="en-US" altLang="zh-CN" sz="1500" i="0" dirty="0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to its write-set, </a:t>
            </a:r>
            <a:r>
              <a:rPr lang="en-US" altLang="zh-CN" sz="1500" i="0" dirty="0" err="1">
                <a:solidFill>
                  <a:srgbClr val="FF00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T.wset</a:t>
            </a:r>
            <a:r>
              <a:rPr lang="en-US" altLang="zh-CN" sz="1500" i="0" dirty="0">
                <a:solidFill>
                  <a:srgbClr val="FF00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+= {</a:t>
            </a:r>
            <a:r>
              <a:rPr lang="en-US" altLang="zh-CN" sz="1500" i="0" dirty="0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150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ight Triangle 43"/>
          <p:cNvSpPr/>
          <p:nvPr/>
        </p:nvSpPr>
        <p:spPr>
          <a:xfrm rot="10800000">
            <a:off x="7687612" y="4721361"/>
            <a:ext cx="313387" cy="270000"/>
          </a:xfrm>
          <a:prstGeom prst="rtTriangl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endParaRPr lang="zh-CN" altLang="en-US" sz="1665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3619500" y="1143000"/>
            <a:ext cx="4585145" cy="983916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>
            <a:defPPr>
              <a:defRPr lang="en-US"/>
            </a:defPPr>
            <a:lvl1pPr>
              <a:defRPr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pPr marL="144145" indent="-144145"/>
            <a:r>
              <a:rPr lang="en-US" altLang="zh-CN" sz="1500" b="1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is assigned a commit timestamp </a:t>
            </a:r>
            <a:r>
              <a:rPr lang="en-US" altLang="zh-CN" sz="1500" i="0" dirty="0" err="1">
                <a:solidFill>
                  <a:srgbClr val="FF00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T.cts</a:t>
            </a:r>
            <a:endParaRPr lang="en-US" altLang="zh-CN" sz="1500" i="0" dirty="0">
              <a:solidFill>
                <a:srgbClr val="FF0066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4145" indent="-144145"/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System checks all data within </a:t>
            </a:r>
            <a:r>
              <a:rPr lang="en-US" altLang="zh-CN" sz="1500" i="0" dirty="0" err="1">
                <a:solidFill>
                  <a:srgbClr val="FF00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T.wset</a:t>
            </a:r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b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if </a:t>
            </a:r>
            <a:r>
              <a:rPr lang="en-US" altLang="zh-CN" sz="1500" i="0" dirty="0" err="1">
                <a:solidFill>
                  <a:srgbClr val="FF00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T.sts</a:t>
            </a:r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&lt; </a:t>
            </a:r>
            <a:r>
              <a:rPr lang="en-US" altLang="zh-CN" sz="1500" i="0" dirty="0" err="1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X.cts</a:t>
            </a:r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&lt; </a:t>
            </a:r>
            <a:r>
              <a:rPr lang="en-US" altLang="zh-CN" sz="1500" i="0" dirty="0" err="1">
                <a:solidFill>
                  <a:srgbClr val="FF00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T.cts</a:t>
            </a:r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then abort </a:t>
            </a:r>
            <a:r>
              <a:rPr lang="en-US" altLang="zh-CN" sz="1500" b="1" i="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</a:t>
            </a:r>
            <a:endParaRPr lang="en-US" altLang="zh-CN" sz="1500" b="1" i="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144145" indent="-144145"/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Update all data within </a:t>
            </a:r>
            <a:r>
              <a:rPr lang="en-US" altLang="zh-CN" sz="1500" i="0" dirty="0" err="1">
                <a:solidFill>
                  <a:srgbClr val="FF00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T.wset</a:t>
            </a:r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with </a:t>
            </a:r>
            <a:r>
              <a:rPr lang="en-US" altLang="zh-CN" sz="1500" i="0" dirty="0" err="1">
                <a:solidFill>
                  <a:srgbClr val="FF00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T.cts</a:t>
            </a:r>
            <a:endParaRPr lang="en-US" altLang="zh-CN" sz="1500" b="1" i="0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ight Triangle 45"/>
          <p:cNvSpPr/>
          <p:nvPr/>
        </p:nvSpPr>
        <p:spPr>
          <a:xfrm rot="10800000">
            <a:off x="7891257" y="1143000"/>
            <a:ext cx="313387" cy="270000"/>
          </a:xfrm>
          <a:prstGeom prst="rtTriangl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endParaRPr lang="zh-CN" altLang="en-US" sz="1665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22" name="Freeform 2"/>
          <p:cNvSpPr/>
          <p:nvPr/>
        </p:nvSpPr>
        <p:spPr>
          <a:xfrm>
            <a:off x="2877189" y="3407568"/>
            <a:ext cx="223363" cy="479238"/>
          </a:xfrm>
          <a:custGeom>
            <a:avLst/>
            <a:gdLst>
              <a:gd name="connsiteX0" fmla="*/ 268035 w 268035"/>
              <a:gd name="connsiteY0" fmla="*/ 0 h 551793"/>
              <a:gd name="connsiteX1" fmla="*/ 21 w 268035"/>
              <a:gd name="connsiteY1" fmla="*/ 204952 h 551793"/>
              <a:gd name="connsiteX2" fmla="*/ 252270 w 268035"/>
              <a:gd name="connsiteY2" fmla="*/ 315311 h 551793"/>
              <a:gd name="connsiteX3" fmla="*/ 63083 w 268035"/>
              <a:gd name="connsiteY3" fmla="*/ 551793 h 551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035" h="551793">
                <a:moveTo>
                  <a:pt x="268035" y="0"/>
                </a:moveTo>
                <a:cubicBezTo>
                  <a:pt x="135341" y="76200"/>
                  <a:pt x="2648" y="152400"/>
                  <a:pt x="21" y="204952"/>
                </a:cubicBezTo>
                <a:cubicBezTo>
                  <a:pt x="-2606" y="257504"/>
                  <a:pt x="241760" y="257504"/>
                  <a:pt x="252270" y="315311"/>
                </a:cubicBezTo>
                <a:cubicBezTo>
                  <a:pt x="262780" y="373118"/>
                  <a:pt x="162931" y="462455"/>
                  <a:pt x="63083" y="551793"/>
                </a:cubicBezTo>
              </a:path>
            </a:pathLst>
          </a:custGeom>
          <a:ln>
            <a:solidFill>
              <a:schemeClr val="tx1"/>
            </a:solidFill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5491655" y="3407569"/>
            <a:ext cx="656897" cy="1313793"/>
          </a:xfrm>
          <a:custGeom>
            <a:avLst/>
            <a:gdLst>
              <a:gd name="connsiteX0" fmla="*/ 0 w 788276"/>
              <a:gd name="connsiteY0" fmla="*/ 0 h 1686911"/>
              <a:gd name="connsiteX1" fmla="*/ 204952 w 788276"/>
              <a:gd name="connsiteY1" fmla="*/ 835573 h 1686911"/>
              <a:gd name="connsiteX2" fmla="*/ 551793 w 788276"/>
              <a:gd name="connsiteY2" fmla="*/ 835573 h 1686911"/>
              <a:gd name="connsiteX3" fmla="*/ 788276 w 788276"/>
              <a:gd name="connsiteY3" fmla="*/ 1686911 h 1686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276" h="1686911">
                <a:moveTo>
                  <a:pt x="0" y="0"/>
                </a:moveTo>
                <a:cubicBezTo>
                  <a:pt x="56493" y="348155"/>
                  <a:pt x="112987" y="696311"/>
                  <a:pt x="204952" y="835573"/>
                </a:cubicBezTo>
                <a:cubicBezTo>
                  <a:pt x="296917" y="974835"/>
                  <a:pt x="454572" y="693683"/>
                  <a:pt x="551793" y="835573"/>
                </a:cubicBezTo>
                <a:cubicBezTo>
                  <a:pt x="649014" y="977463"/>
                  <a:pt x="718645" y="1332187"/>
                  <a:pt x="788276" y="1686911"/>
                </a:cubicBezTo>
              </a:path>
            </a:pathLst>
          </a:custGeom>
          <a:ln>
            <a:solidFill>
              <a:schemeClr val="tx1"/>
            </a:solidFill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Freeform 4"/>
          <p:cNvSpPr/>
          <p:nvPr/>
        </p:nvSpPr>
        <p:spPr>
          <a:xfrm>
            <a:off x="5806966" y="2434693"/>
            <a:ext cx="512379" cy="683841"/>
          </a:xfrm>
          <a:custGeom>
            <a:avLst/>
            <a:gdLst>
              <a:gd name="connsiteX0" fmla="*/ 614855 w 614855"/>
              <a:gd name="connsiteY0" fmla="*/ 1024759 h 1024759"/>
              <a:gd name="connsiteX1" fmla="*/ 157655 w 614855"/>
              <a:gd name="connsiteY1" fmla="*/ 772511 h 1024759"/>
              <a:gd name="connsiteX2" fmla="*/ 378372 w 614855"/>
              <a:gd name="connsiteY2" fmla="*/ 583324 h 1024759"/>
              <a:gd name="connsiteX3" fmla="*/ 0 w 614855"/>
              <a:gd name="connsiteY3" fmla="*/ 0 h 1024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855" h="1024759">
                <a:moveTo>
                  <a:pt x="614855" y="1024759"/>
                </a:moveTo>
                <a:cubicBezTo>
                  <a:pt x="405962" y="935421"/>
                  <a:pt x="197069" y="846083"/>
                  <a:pt x="157655" y="772511"/>
                </a:cubicBezTo>
                <a:cubicBezTo>
                  <a:pt x="118241" y="698939"/>
                  <a:pt x="404648" y="712076"/>
                  <a:pt x="378372" y="583324"/>
                </a:cubicBezTo>
                <a:cubicBezTo>
                  <a:pt x="352096" y="454572"/>
                  <a:pt x="176048" y="227286"/>
                  <a:pt x="0" y="0"/>
                </a:cubicBezTo>
              </a:path>
            </a:pathLst>
          </a:custGeom>
          <a:ln>
            <a:solidFill>
              <a:schemeClr val="tx1"/>
            </a:solidFill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Snapshot is not suitable for Spanner: non-serializable!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1254500" y="1143000"/>
            <a:ext cx="6810000" cy="1569176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000" tIns="0" rIns="60000" bIns="30000">
            <a:spAutoFit/>
          </a:bodyPr>
          <a:lstStyle/>
          <a:p>
            <a:pPr marL="223520" indent="-223520"/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Snapshot isolation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(SI) differs from </a:t>
            </a:r>
            <a:r>
              <a:rPr lang="en-US" altLang="zh-CN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serializability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due to one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anomaly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that is possible under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but not under </a:t>
            </a:r>
            <a:r>
              <a:rPr lang="en-US" altLang="zh-CN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serializability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3520" indent="-223520"/>
            <a:r>
              <a:rPr lang="en-US" altLang="zh-CN" sz="2000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Describe the anomaly and also give a concrete application for which the anomaly is undesirable.</a:t>
            </a:r>
            <a:endParaRPr lang="en-US" altLang="zh-CN" sz="2000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Straight Connector 4"/>
          <p:cNvCxnSpPr>
            <a:stCxn id="17" idx="3"/>
            <a:endCxn id="10" idx="1"/>
          </p:cNvCxnSpPr>
          <p:nvPr/>
        </p:nvCxnSpPr>
        <p:spPr>
          <a:xfrm>
            <a:off x="3120500" y="3934470"/>
            <a:ext cx="190237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5"/>
          <p:cNvSpPr/>
          <p:nvPr/>
        </p:nvSpPr>
        <p:spPr>
          <a:xfrm>
            <a:off x="4219513" y="3799470"/>
            <a:ext cx="60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1665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W(X)</a:t>
            </a:r>
            <a:endParaRPr lang="en-US" altLang="zh-CN" sz="1665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8" name="Rectangle 6"/>
          <p:cNvSpPr/>
          <p:nvPr/>
        </p:nvSpPr>
        <p:spPr>
          <a:xfrm>
            <a:off x="3416155" y="3799470"/>
            <a:ext cx="60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1665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R(Y)</a:t>
            </a:r>
            <a:endParaRPr lang="en-US" altLang="zh-CN" sz="1665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9" name="Rectangle 7"/>
          <p:cNvSpPr/>
          <p:nvPr/>
        </p:nvSpPr>
        <p:spPr>
          <a:xfrm>
            <a:off x="5198000" y="3273953"/>
            <a:ext cx="39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r>
              <a:rPr lang="en-US" altLang="zh-CN" sz="1665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C</a:t>
            </a:r>
            <a:endParaRPr lang="en-US" altLang="zh-CN" sz="1665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0" name="Rectangle 8"/>
          <p:cNvSpPr/>
          <p:nvPr/>
        </p:nvSpPr>
        <p:spPr>
          <a:xfrm>
            <a:off x="5022870" y="3799470"/>
            <a:ext cx="39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1665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C</a:t>
            </a:r>
            <a:endParaRPr lang="en-US" altLang="zh-CN" sz="1665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1" name="Rectangle 9"/>
          <p:cNvSpPr/>
          <p:nvPr/>
        </p:nvSpPr>
        <p:spPr>
          <a:xfrm>
            <a:off x="1841500" y="3210453"/>
            <a:ext cx="4500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endParaRPr lang="en-US" altLang="zh-CN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2423894" y="3273953"/>
            <a:ext cx="39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r>
              <a:rPr lang="en-US" altLang="zh-CN" sz="1665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S</a:t>
            </a:r>
            <a:endParaRPr lang="en-US" altLang="zh-CN" sz="1665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cxnSp>
        <p:nvCxnSpPr>
          <p:cNvPr id="13" name="Straight Connector 11"/>
          <p:cNvCxnSpPr>
            <a:stCxn id="12" idx="3"/>
            <a:endCxn id="9" idx="1"/>
          </p:cNvCxnSpPr>
          <p:nvPr/>
        </p:nvCxnSpPr>
        <p:spPr>
          <a:xfrm>
            <a:off x="2813895" y="3408953"/>
            <a:ext cx="2384106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2"/>
          <p:cNvSpPr/>
          <p:nvPr/>
        </p:nvSpPr>
        <p:spPr>
          <a:xfrm>
            <a:off x="2978287" y="3273953"/>
            <a:ext cx="60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r>
              <a:rPr lang="en-US" altLang="zh-CN" sz="1665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R(X)</a:t>
            </a:r>
            <a:endParaRPr lang="en-US" altLang="zh-CN" sz="1665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5" name="Rectangle 15"/>
          <p:cNvSpPr/>
          <p:nvPr/>
        </p:nvSpPr>
        <p:spPr>
          <a:xfrm>
            <a:off x="4000500" y="3273953"/>
            <a:ext cx="60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r>
              <a:rPr lang="en-US" altLang="zh-CN" sz="1665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W(Y)</a:t>
            </a:r>
            <a:endParaRPr lang="en-US" altLang="zh-CN" sz="1665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6" name="Rectangle 16"/>
          <p:cNvSpPr/>
          <p:nvPr/>
        </p:nvSpPr>
        <p:spPr>
          <a:xfrm>
            <a:off x="1847000" y="3778232"/>
            <a:ext cx="4500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T2</a:t>
            </a:r>
            <a:endParaRPr lang="en-US" altLang="zh-CN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7"/>
          <p:cNvSpPr/>
          <p:nvPr/>
        </p:nvSpPr>
        <p:spPr>
          <a:xfrm>
            <a:off x="2730500" y="3799470"/>
            <a:ext cx="39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1665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S</a:t>
            </a:r>
            <a:endParaRPr lang="en-US" altLang="zh-CN" sz="1665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8" name="Rounded Rectangle 19"/>
          <p:cNvSpPr/>
          <p:nvPr/>
        </p:nvSpPr>
        <p:spPr>
          <a:xfrm>
            <a:off x="1887167" y="4415453"/>
            <a:ext cx="420000" cy="360000"/>
          </a:xfrm>
          <a:prstGeom prst="roundRect">
            <a:avLst/>
          </a:prstGeom>
          <a:solidFill>
            <a:srgbClr val="008000"/>
          </a:solidFill>
          <a:ln w="19050">
            <a:solidFill>
              <a:schemeClr val="tx1"/>
            </a:solidFill>
            <a:prstDash val="sysDot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X</a:t>
            </a:r>
            <a:r>
              <a:rPr lang="en-US" altLang="zh-CN" sz="1500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0</a:t>
            </a:r>
            <a:endParaRPr lang="zh-CN" altLang="en-US" sz="15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9" name="Rounded Rectangle 20"/>
          <p:cNvSpPr/>
          <p:nvPr/>
        </p:nvSpPr>
        <p:spPr>
          <a:xfrm>
            <a:off x="1887167" y="4945953"/>
            <a:ext cx="420000" cy="360000"/>
          </a:xfrm>
          <a:prstGeom prst="roundRect">
            <a:avLst/>
          </a:prstGeom>
          <a:solidFill>
            <a:srgbClr val="FF9900"/>
          </a:solidFill>
          <a:ln w="19050">
            <a:solidFill>
              <a:schemeClr val="tx1"/>
            </a:solidFill>
            <a:prstDash val="sysDot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3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Y</a:t>
            </a:r>
            <a:r>
              <a:rPr lang="en-US" altLang="zh-CN" sz="1500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0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20" name="Rounded Rectangle 21"/>
          <p:cNvSpPr/>
          <p:nvPr/>
        </p:nvSpPr>
        <p:spPr>
          <a:xfrm>
            <a:off x="2501000" y="4415453"/>
            <a:ext cx="420000" cy="360000"/>
          </a:xfrm>
          <a:prstGeom prst="roundRect">
            <a:avLst/>
          </a:prstGeom>
          <a:solidFill>
            <a:srgbClr val="008000"/>
          </a:solidFill>
          <a:ln w="19050">
            <a:solidFill>
              <a:schemeClr val="tx1"/>
            </a:solidFill>
            <a:prstDash val="sysDot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X</a:t>
            </a:r>
            <a:r>
              <a:rPr lang="en-US" altLang="zh-CN" sz="1500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1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21" name="Rounded Rectangle 22"/>
          <p:cNvSpPr/>
          <p:nvPr/>
        </p:nvSpPr>
        <p:spPr>
          <a:xfrm>
            <a:off x="2501000" y="4945953"/>
            <a:ext cx="420000" cy="360000"/>
          </a:xfrm>
          <a:prstGeom prst="roundRect">
            <a:avLst/>
          </a:prstGeom>
          <a:solidFill>
            <a:srgbClr val="FF9900"/>
          </a:solidFill>
          <a:ln w="19050">
            <a:solidFill>
              <a:schemeClr val="tx1"/>
            </a:solidFill>
            <a:prstDash val="sysDot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3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Y</a:t>
            </a:r>
            <a:r>
              <a:rPr lang="en-US" altLang="zh-CN" sz="1500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1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22" name="Text Box 16"/>
          <p:cNvSpPr txBox="1">
            <a:spLocks noChangeArrowheads="1"/>
          </p:cNvSpPr>
          <p:nvPr/>
        </p:nvSpPr>
        <p:spPr bwMode="auto">
          <a:xfrm>
            <a:off x="5959373" y="3169313"/>
            <a:ext cx="1406627" cy="522251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>
            <a:defPPr>
              <a:defRPr lang="en-US"/>
            </a:defPPr>
            <a:lvl1pPr>
              <a:defRPr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pPr marL="144145" indent="-144145"/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R(X) = X</a:t>
            </a:r>
            <a:r>
              <a:rPr lang="en-US" altLang="zh-CN" sz="1500" i="0" baseline="-25000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sz="150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4145" indent="-144145"/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W(Y) = Y</a:t>
            </a:r>
            <a:r>
              <a:rPr lang="en-US" altLang="zh-CN" sz="1500" i="0" baseline="-25000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150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ight Triangle 24"/>
          <p:cNvSpPr/>
          <p:nvPr/>
        </p:nvSpPr>
        <p:spPr>
          <a:xfrm rot="10800000">
            <a:off x="7096000" y="3169313"/>
            <a:ext cx="270000" cy="270000"/>
          </a:xfrm>
          <a:prstGeom prst="rtTriangl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endParaRPr lang="zh-CN" altLang="en-US" sz="1665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24" name="Text Box 16"/>
          <p:cNvSpPr txBox="1">
            <a:spLocks noChangeArrowheads="1"/>
          </p:cNvSpPr>
          <p:nvPr/>
        </p:nvSpPr>
        <p:spPr bwMode="auto">
          <a:xfrm>
            <a:off x="5959373" y="3972452"/>
            <a:ext cx="1406627" cy="522251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>
            <a:defPPr>
              <a:defRPr lang="en-US"/>
            </a:defPPr>
            <a:lvl1pPr>
              <a:defRPr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pPr marL="144145" indent="-144145"/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R(Y) = Y</a:t>
            </a:r>
            <a:r>
              <a:rPr lang="en-US" altLang="zh-CN" sz="1500" i="0" baseline="-25000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sz="150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4145" indent="-144145"/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W(X) = X</a:t>
            </a:r>
            <a:r>
              <a:rPr lang="en-US" altLang="zh-CN" sz="1500" i="0" baseline="-25000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150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ight Triangle 32"/>
          <p:cNvSpPr/>
          <p:nvPr/>
        </p:nvSpPr>
        <p:spPr>
          <a:xfrm rot="10800000">
            <a:off x="7097578" y="3972453"/>
            <a:ext cx="270000" cy="270000"/>
          </a:xfrm>
          <a:prstGeom prst="rtTriangl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80000"/>
              </a:lnSpc>
            </a:pPr>
            <a:endParaRPr lang="zh-CN" altLang="en-US" sz="1665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26" name="Rectangle 37"/>
          <p:cNvSpPr/>
          <p:nvPr/>
        </p:nvSpPr>
        <p:spPr>
          <a:xfrm>
            <a:off x="4220162" y="4667232"/>
            <a:ext cx="39626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rgbClr val="FF0066"/>
              </a:buClr>
            </a:pPr>
            <a:r>
              <a:rPr lang="en-US" altLang="zh-CN" sz="15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T1</a:t>
            </a:r>
            <a:endParaRPr lang="en-US" altLang="zh-CN" sz="15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27" name="Rectangle 38"/>
          <p:cNvSpPr/>
          <p:nvPr/>
        </p:nvSpPr>
        <p:spPr>
          <a:xfrm>
            <a:off x="4724496" y="4667232"/>
            <a:ext cx="4443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7665" indent="-320040">
              <a:spcBef>
                <a:spcPct val="20000"/>
              </a:spcBef>
              <a:buClr>
                <a:srgbClr val="FF0066"/>
              </a:buClr>
            </a:pPr>
            <a:r>
              <a:rPr lang="en-US" altLang="zh-CN" sz="15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T2</a:t>
            </a:r>
            <a:endParaRPr lang="en-US" altLang="zh-CN" sz="15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cxnSp>
        <p:nvCxnSpPr>
          <p:cNvPr id="28" name="Straight Arrow Connector 39"/>
          <p:cNvCxnSpPr/>
          <p:nvPr/>
        </p:nvCxnSpPr>
        <p:spPr>
          <a:xfrm>
            <a:off x="4572000" y="4859592"/>
            <a:ext cx="270000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40"/>
          <p:cNvSpPr/>
          <p:nvPr/>
        </p:nvSpPr>
        <p:spPr>
          <a:xfrm>
            <a:off x="4220162" y="5051953"/>
            <a:ext cx="39626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rgbClr val="FF0066"/>
              </a:buClr>
            </a:pPr>
            <a:r>
              <a:rPr lang="en-US" altLang="zh-CN" sz="15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T2</a:t>
            </a:r>
            <a:endParaRPr lang="en-US" altLang="zh-CN" sz="15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30" name="Rectangle 41"/>
          <p:cNvSpPr/>
          <p:nvPr/>
        </p:nvSpPr>
        <p:spPr>
          <a:xfrm>
            <a:off x="4724496" y="5051953"/>
            <a:ext cx="4443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7665" indent="-320040">
              <a:spcBef>
                <a:spcPct val="20000"/>
              </a:spcBef>
              <a:buClr>
                <a:srgbClr val="FF0066"/>
              </a:buClr>
            </a:pPr>
            <a:r>
              <a:rPr lang="en-US" altLang="zh-CN" sz="15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T1</a:t>
            </a:r>
            <a:endParaRPr lang="en-US" altLang="zh-CN" sz="15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cxnSp>
        <p:nvCxnSpPr>
          <p:cNvPr id="31" name="Straight Arrow Connector 42"/>
          <p:cNvCxnSpPr/>
          <p:nvPr/>
        </p:nvCxnSpPr>
        <p:spPr>
          <a:xfrm>
            <a:off x="4572000" y="5244313"/>
            <a:ext cx="270000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43"/>
          <p:cNvSpPr/>
          <p:nvPr/>
        </p:nvSpPr>
        <p:spPr>
          <a:xfrm>
            <a:off x="6480679" y="3965575"/>
            <a:ext cx="395353" cy="302528"/>
          </a:xfrm>
          <a:custGeom>
            <a:avLst/>
            <a:gdLst>
              <a:gd name="connsiteX0" fmla="*/ 32989 w 474423"/>
              <a:gd name="connsiteY0" fmla="*/ 79253 h 363033"/>
              <a:gd name="connsiteX1" fmla="*/ 1458 w 474423"/>
              <a:gd name="connsiteY1" fmla="*/ 158081 h 363033"/>
              <a:gd name="connsiteX2" fmla="*/ 17223 w 474423"/>
              <a:gd name="connsiteY2" fmla="*/ 299970 h 363033"/>
              <a:gd name="connsiteX3" fmla="*/ 64520 w 474423"/>
              <a:gd name="connsiteY3" fmla="*/ 315736 h 363033"/>
              <a:gd name="connsiteX4" fmla="*/ 143348 w 474423"/>
              <a:gd name="connsiteY4" fmla="*/ 331501 h 363033"/>
              <a:gd name="connsiteX5" fmla="*/ 301003 w 474423"/>
              <a:gd name="connsiteY5" fmla="*/ 363033 h 363033"/>
              <a:gd name="connsiteX6" fmla="*/ 458658 w 474423"/>
              <a:gd name="connsiteY6" fmla="*/ 347267 h 363033"/>
              <a:gd name="connsiteX7" fmla="*/ 474423 w 474423"/>
              <a:gd name="connsiteY7" fmla="*/ 299970 h 363033"/>
              <a:gd name="connsiteX8" fmla="*/ 458658 w 474423"/>
              <a:gd name="connsiteY8" fmla="*/ 95019 h 363033"/>
              <a:gd name="connsiteX9" fmla="*/ 442892 w 474423"/>
              <a:gd name="connsiteY9" fmla="*/ 47722 h 363033"/>
              <a:gd name="connsiteX10" fmla="*/ 395596 w 474423"/>
              <a:gd name="connsiteY10" fmla="*/ 31957 h 363033"/>
              <a:gd name="connsiteX11" fmla="*/ 348299 w 474423"/>
              <a:gd name="connsiteY11" fmla="*/ 426 h 363033"/>
              <a:gd name="connsiteX12" fmla="*/ 159113 w 474423"/>
              <a:gd name="connsiteY12" fmla="*/ 31957 h 363033"/>
              <a:gd name="connsiteX13" fmla="*/ 64520 w 474423"/>
              <a:gd name="connsiteY13" fmla="*/ 63488 h 363033"/>
              <a:gd name="connsiteX14" fmla="*/ 32989 w 474423"/>
              <a:gd name="connsiteY14" fmla="*/ 79253 h 363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4423" h="363033">
                <a:moveTo>
                  <a:pt x="32989" y="79253"/>
                </a:moveTo>
                <a:cubicBezTo>
                  <a:pt x="22479" y="105529"/>
                  <a:pt x="3474" y="129853"/>
                  <a:pt x="1458" y="158081"/>
                </a:cubicBezTo>
                <a:cubicBezTo>
                  <a:pt x="-1933" y="205547"/>
                  <a:pt x="-451" y="255786"/>
                  <a:pt x="17223" y="299970"/>
                </a:cubicBezTo>
                <a:cubicBezTo>
                  <a:pt x="23395" y="315400"/>
                  <a:pt x="48398" y="311705"/>
                  <a:pt x="64520" y="315736"/>
                </a:cubicBezTo>
                <a:cubicBezTo>
                  <a:pt x="90516" y="322235"/>
                  <a:pt x="117190" y="325688"/>
                  <a:pt x="143348" y="331501"/>
                </a:cubicBezTo>
                <a:cubicBezTo>
                  <a:pt x="284478" y="362863"/>
                  <a:pt x="115615" y="332134"/>
                  <a:pt x="301003" y="363033"/>
                </a:cubicBezTo>
                <a:cubicBezTo>
                  <a:pt x="353555" y="357778"/>
                  <a:pt x="409024" y="365316"/>
                  <a:pt x="458658" y="347267"/>
                </a:cubicBezTo>
                <a:cubicBezTo>
                  <a:pt x="474276" y="341588"/>
                  <a:pt x="474423" y="316588"/>
                  <a:pt x="474423" y="299970"/>
                </a:cubicBezTo>
                <a:cubicBezTo>
                  <a:pt x="474423" y="231451"/>
                  <a:pt x="467157" y="163009"/>
                  <a:pt x="458658" y="95019"/>
                </a:cubicBezTo>
                <a:cubicBezTo>
                  <a:pt x="456597" y="78529"/>
                  <a:pt x="454643" y="59473"/>
                  <a:pt x="442892" y="47722"/>
                </a:cubicBezTo>
                <a:cubicBezTo>
                  <a:pt x="431141" y="35971"/>
                  <a:pt x="411361" y="37212"/>
                  <a:pt x="395596" y="31957"/>
                </a:cubicBezTo>
                <a:cubicBezTo>
                  <a:pt x="379830" y="21447"/>
                  <a:pt x="367169" y="2142"/>
                  <a:pt x="348299" y="426"/>
                </a:cubicBezTo>
                <a:cubicBezTo>
                  <a:pt x="308259" y="-3214"/>
                  <a:pt x="208259" y="17213"/>
                  <a:pt x="159113" y="31957"/>
                </a:cubicBezTo>
                <a:cubicBezTo>
                  <a:pt x="127278" y="41508"/>
                  <a:pt x="96051" y="52978"/>
                  <a:pt x="64520" y="63488"/>
                </a:cubicBezTo>
                <a:lnTo>
                  <a:pt x="32989" y="79253"/>
                </a:lnTo>
                <a:close/>
              </a:path>
            </a:pathLst>
          </a:custGeom>
          <a:noFill/>
          <a:ln w="12700">
            <a:solidFill>
              <a:srgbClr val="FF75A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Freeform 44"/>
          <p:cNvSpPr/>
          <p:nvPr/>
        </p:nvSpPr>
        <p:spPr>
          <a:xfrm>
            <a:off x="5167585" y="4181054"/>
            <a:ext cx="1293865" cy="678538"/>
          </a:xfrm>
          <a:custGeom>
            <a:avLst/>
            <a:gdLst>
              <a:gd name="connsiteX0" fmla="*/ 0 w 2222937"/>
              <a:gd name="connsiteY0" fmla="*/ 677918 h 677918"/>
              <a:gd name="connsiteX1" fmla="*/ 882868 w 2222937"/>
              <a:gd name="connsiteY1" fmla="*/ 252249 h 677918"/>
              <a:gd name="connsiteX2" fmla="*/ 1340068 w 2222937"/>
              <a:gd name="connsiteY2" fmla="*/ 63063 h 677918"/>
              <a:gd name="connsiteX3" fmla="*/ 1954924 w 2222937"/>
              <a:gd name="connsiteY3" fmla="*/ 110359 h 677918"/>
              <a:gd name="connsiteX4" fmla="*/ 2222937 w 2222937"/>
              <a:gd name="connsiteY4" fmla="*/ 0 h 677918"/>
              <a:gd name="connsiteX0-1" fmla="*/ 0 w 2222937"/>
              <a:gd name="connsiteY0-2" fmla="*/ 702615 h 702615"/>
              <a:gd name="connsiteX1-3" fmla="*/ 882868 w 2222937"/>
              <a:gd name="connsiteY1-4" fmla="*/ 276946 h 702615"/>
              <a:gd name="connsiteX2-5" fmla="*/ 1278980 w 2222937"/>
              <a:gd name="connsiteY2-6" fmla="*/ 2297 h 702615"/>
              <a:gd name="connsiteX3-7" fmla="*/ 1954924 w 2222937"/>
              <a:gd name="connsiteY3-8" fmla="*/ 135056 h 702615"/>
              <a:gd name="connsiteX4-9" fmla="*/ 2222937 w 2222937"/>
              <a:gd name="connsiteY4-10" fmla="*/ 24697 h 702615"/>
              <a:gd name="connsiteX0-11" fmla="*/ 0 w 2222937"/>
              <a:gd name="connsiteY0-12" fmla="*/ 705923 h 705923"/>
              <a:gd name="connsiteX1-13" fmla="*/ 882868 w 2222937"/>
              <a:gd name="connsiteY1-14" fmla="*/ 280254 h 705923"/>
              <a:gd name="connsiteX2-15" fmla="*/ 1278980 w 2222937"/>
              <a:gd name="connsiteY2-16" fmla="*/ 5605 h 705923"/>
              <a:gd name="connsiteX3-17" fmla="*/ 1842930 w 2222937"/>
              <a:gd name="connsiteY3-18" fmla="*/ 83979 h 705923"/>
              <a:gd name="connsiteX4-19" fmla="*/ 2222937 w 2222937"/>
              <a:gd name="connsiteY4-20" fmla="*/ 28005 h 705923"/>
              <a:gd name="connsiteX0-21" fmla="*/ 0 w 1978583"/>
              <a:gd name="connsiteY0-22" fmla="*/ 716764 h 716764"/>
              <a:gd name="connsiteX1-23" fmla="*/ 882868 w 1978583"/>
              <a:gd name="connsiteY1-24" fmla="*/ 291095 h 716764"/>
              <a:gd name="connsiteX2-25" fmla="*/ 1278980 w 1978583"/>
              <a:gd name="connsiteY2-26" fmla="*/ 16446 h 716764"/>
              <a:gd name="connsiteX3-27" fmla="*/ 1842930 w 1978583"/>
              <a:gd name="connsiteY3-28" fmla="*/ 94820 h 716764"/>
              <a:gd name="connsiteX4-29" fmla="*/ 1978583 w 1978583"/>
              <a:gd name="connsiteY4-30" fmla="*/ 0 h 716764"/>
              <a:gd name="connsiteX0-31" fmla="*/ 0 w 1978583"/>
              <a:gd name="connsiteY0-32" fmla="*/ 751162 h 751162"/>
              <a:gd name="connsiteX1-33" fmla="*/ 882868 w 1978583"/>
              <a:gd name="connsiteY1-34" fmla="*/ 325493 h 751162"/>
              <a:gd name="connsiteX2-35" fmla="*/ 1217892 w 1978583"/>
              <a:gd name="connsiteY2-36" fmla="*/ 4227 h 751162"/>
              <a:gd name="connsiteX3-37" fmla="*/ 1842930 w 1978583"/>
              <a:gd name="connsiteY3-38" fmla="*/ 129218 h 751162"/>
              <a:gd name="connsiteX4-39" fmla="*/ 1978583 w 1978583"/>
              <a:gd name="connsiteY4-40" fmla="*/ 34398 h 751162"/>
              <a:gd name="connsiteX0-41" fmla="*/ 0 w 1978583"/>
              <a:gd name="connsiteY0-42" fmla="*/ 753368 h 753368"/>
              <a:gd name="connsiteX1-43" fmla="*/ 882868 w 1978583"/>
              <a:gd name="connsiteY1-44" fmla="*/ 327699 h 753368"/>
              <a:gd name="connsiteX2-45" fmla="*/ 1217892 w 1978583"/>
              <a:gd name="connsiteY2-46" fmla="*/ 6433 h 753368"/>
              <a:gd name="connsiteX3-47" fmla="*/ 1771660 w 1978583"/>
              <a:gd name="connsiteY3-48" fmla="*/ 100346 h 753368"/>
              <a:gd name="connsiteX4-49" fmla="*/ 1978583 w 1978583"/>
              <a:gd name="connsiteY4-50" fmla="*/ 36604 h 753368"/>
              <a:gd name="connsiteX0-51" fmla="*/ 0 w 1927676"/>
              <a:gd name="connsiteY0-52" fmla="*/ 753368 h 753368"/>
              <a:gd name="connsiteX1-53" fmla="*/ 882868 w 1927676"/>
              <a:gd name="connsiteY1-54" fmla="*/ 327699 h 753368"/>
              <a:gd name="connsiteX2-55" fmla="*/ 1217892 w 1927676"/>
              <a:gd name="connsiteY2-56" fmla="*/ 6433 h 753368"/>
              <a:gd name="connsiteX3-57" fmla="*/ 1771660 w 1927676"/>
              <a:gd name="connsiteY3-58" fmla="*/ 100346 h 753368"/>
              <a:gd name="connsiteX4-59" fmla="*/ 1927676 w 1927676"/>
              <a:gd name="connsiteY4-60" fmla="*/ 44374 h 753368"/>
              <a:gd name="connsiteX0-61" fmla="*/ 0 w 1887259"/>
              <a:gd name="connsiteY0-62" fmla="*/ 755258 h 755258"/>
              <a:gd name="connsiteX1-63" fmla="*/ 882868 w 1887259"/>
              <a:gd name="connsiteY1-64" fmla="*/ 329589 h 755258"/>
              <a:gd name="connsiteX2-65" fmla="*/ 1217892 w 1887259"/>
              <a:gd name="connsiteY2-66" fmla="*/ 8323 h 755258"/>
              <a:gd name="connsiteX3-67" fmla="*/ 1771660 w 1887259"/>
              <a:gd name="connsiteY3-68" fmla="*/ 102236 h 755258"/>
              <a:gd name="connsiteX4-69" fmla="*/ 1887259 w 1887259"/>
              <a:gd name="connsiteY4-70" fmla="*/ 0 h 755258"/>
              <a:gd name="connsiteX0-71" fmla="*/ 0 w 1887259"/>
              <a:gd name="connsiteY0-72" fmla="*/ 755258 h 755258"/>
              <a:gd name="connsiteX1-73" fmla="*/ 882868 w 1887259"/>
              <a:gd name="connsiteY1-74" fmla="*/ 329589 h 755258"/>
              <a:gd name="connsiteX2-75" fmla="*/ 1217892 w 1887259"/>
              <a:gd name="connsiteY2-76" fmla="*/ 8323 h 755258"/>
              <a:gd name="connsiteX3-77" fmla="*/ 1677355 w 1887259"/>
              <a:gd name="connsiteY3-78" fmla="*/ 86815 h 755258"/>
              <a:gd name="connsiteX4-79" fmla="*/ 1887259 w 1887259"/>
              <a:gd name="connsiteY4-80" fmla="*/ 0 h 7552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887259" h="755258">
                <a:moveTo>
                  <a:pt x="0" y="755258"/>
                </a:moveTo>
                <a:lnTo>
                  <a:pt x="882868" y="329589"/>
                </a:lnTo>
                <a:cubicBezTo>
                  <a:pt x="1106213" y="227113"/>
                  <a:pt x="1085478" y="48785"/>
                  <a:pt x="1217892" y="8323"/>
                </a:cubicBezTo>
                <a:cubicBezTo>
                  <a:pt x="1350307" y="-32139"/>
                  <a:pt x="1530210" y="97325"/>
                  <a:pt x="1677355" y="86815"/>
                </a:cubicBezTo>
                <a:cubicBezTo>
                  <a:pt x="1824500" y="76304"/>
                  <a:pt x="1826825" y="49924"/>
                  <a:pt x="1887259" y="0"/>
                </a:cubicBezTo>
              </a:path>
            </a:pathLst>
          </a:custGeom>
          <a:noFill/>
          <a:ln w="12700">
            <a:solidFill>
              <a:srgbClr val="FF75AD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Freeform 45"/>
          <p:cNvSpPr/>
          <p:nvPr/>
        </p:nvSpPr>
        <p:spPr>
          <a:xfrm>
            <a:off x="6444484" y="3169312"/>
            <a:ext cx="395353" cy="302528"/>
          </a:xfrm>
          <a:custGeom>
            <a:avLst/>
            <a:gdLst>
              <a:gd name="connsiteX0" fmla="*/ 32989 w 474423"/>
              <a:gd name="connsiteY0" fmla="*/ 79253 h 363033"/>
              <a:gd name="connsiteX1" fmla="*/ 1458 w 474423"/>
              <a:gd name="connsiteY1" fmla="*/ 158081 h 363033"/>
              <a:gd name="connsiteX2" fmla="*/ 17223 w 474423"/>
              <a:gd name="connsiteY2" fmla="*/ 299970 h 363033"/>
              <a:gd name="connsiteX3" fmla="*/ 64520 w 474423"/>
              <a:gd name="connsiteY3" fmla="*/ 315736 h 363033"/>
              <a:gd name="connsiteX4" fmla="*/ 143348 w 474423"/>
              <a:gd name="connsiteY4" fmla="*/ 331501 h 363033"/>
              <a:gd name="connsiteX5" fmla="*/ 301003 w 474423"/>
              <a:gd name="connsiteY5" fmla="*/ 363033 h 363033"/>
              <a:gd name="connsiteX6" fmla="*/ 458658 w 474423"/>
              <a:gd name="connsiteY6" fmla="*/ 347267 h 363033"/>
              <a:gd name="connsiteX7" fmla="*/ 474423 w 474423"/>
              <a:gd name="connsiteY7" fmla="*/ 299970 h 363033"/>
              <a:gd name="connsiteX8" fmla="*/ 458658 w 474423"/>
              <a:gd name="connsiteY8" fmla="*/ 95019 h 363033"/>
              <a:gd name="connsiteX9" fmla="*/ 442892 w 474423"/>
              <a:gd name="connsiteY9" fmla="*/ 47722 h 363033"/>
              <a:gd name="connsiteX10" fmla="*/ 395596 w 474423"/>
              <a:gd name="connsiteY10" fmla="*/ 31957 h 363033"/>
              <a:gd name="connsiteX11" fmla="*/ 348299 w 474423"/>
              <a:gd name="connsiteY11" fmla="*/ 426 h 363033"/>
              <a:gd name="connsiteX12" fmla="*/ 159113 w 474423"/>
              <a:gd name="connsiteY12" fmla="*/ 31957 h 363033"/>
              <a:gd name="connsiteX13" fmla="*/ 64520 w 474423"/>
              <a:gd name="connsiteY13" fmla="*/ 63488 h 363033"/>
              <a:gd name="connsiteX14" fmla="*/ 32989 w 474423"/>
              <a:gd name="connsiteY14" fmla="*/ 79253 h 363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4423" h="363033">
                <a:moveTo>
                  <a:pt x="32989" y="79253"/>
                </a:moveTo>
                <a:cubicBezTo>
                  <a:pt x="22479" y="105529"/>
                  <a:pt x="3474" y="129853"/>
                  <a:pt x="1458" y="158081"/>
                </a:cubicBezTo>
                <a:cubicBezTo>
                  <a:pt x="-1933" y="205547"/>
                  <a:pt x="-451" y="255786"/>
                  <a:pt x="17223" y="299970"/>
                </a:cubicBezTo>
                <a:cubicBezTo>
                  <a:pt x="23395" y="315400"/>
                  <a:pt x="48398" y="311705"/>
                  <a:pt x="64520" y="315736"/>
                </a:cubicBezTo>
                <a:cubicBezTo>
                  <a:pt x="90516" y="322235"/>
                  <a:pt x="117190" y="325688"/>
                  <a:pt x="143348" y="331501"/>
                </a:cubicBezTo>
                <a:cubicBezTo>
                  <a:pt x="284478" y="362863"/>
                  <a:pt x="115615" y="332134"/>
                  <a:pt x="301003" y="363033"/>
                </a:cubicBezTo>
                <a:cubicBezTo>
                  <a:pt x="353555" y="357778"/>
                  <a:pt x="409024" y="365316"/>
                  <a:pt x="458658" y="347267"/>
                </a:cubicBezTo>
                <a:cubicBezTo>
                  <a:pt x="474276" y="341588"/>
                  <a:pt x="474423" y="316588"/>
                  <a:pt x="474423" y="299970"/>
                </a:cubicBezTo>
                <a:cubicBezTo>
                  <a:pt x="474423" y="231451"/>
                  <a:pt x="467157" y="163009"/>
                  <a:pt x="458658" y="95019"/>
                </a:cubicBezTo>
                <a:cubicBezTo>
                  <a:pt x="456597" y="78529"/>
                  <a:pt x="454643" y="59473"/>
                  <a:pt x="442892" y="47722"/>
                </a:cubicBezTo>
                <a:cubicBezTo>
                  <a:pt x="431141" y="35971"/>
                  <a:pt x="411361" y="37212"/>
                  <a:pt x="395596" y="31957"/>
                </a:cubicBezTo>
                <a:cubicBezTo>
                  <a:pt x="379830" y="21447"/>
                  <a:pt x="367169" y="2142"/>
                  <a:pt x="348299" y="426"/>
                </a:cubicBezTo>
                <a:cubicBezTo>
                  <a:pt x="308259" y="-3214"/>
                  <a:pt x="208259" y="17213"/>
                  <a:pt x="159113" y="31957"/>
                </a:cubicBezTo>
                <a:cubicBezTo>
                  <a:pt x="127278" y="41508"/>
                  <a:pt x="96051" y="52978"/>
                  <a:pt x="64520" y="63488"/>
                </a:cubicBezTo>
                <a:lnTo>
                  <a:pt x="32989" y="79253"/>
                </a:lnTo>
                <a:close/>
              </a:path>
            </a:pathLst>
          </a:custGeom>
          <a:noFill/>
          <a:ln w="12700">
            <a:solidFill>
              <a:srgbClr val="FF75A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Freeform 47"/>
          <p:cNvSpPr/>
          <p:nvPr/>
        </p:nvSpPr>
        <p:spPr>
          <a:xfrm>
            <a:off x="5167586" y="3346069"/>
            <a:ext cx="2811467" cy="1898244"/>
          </a:xfrm>
          <a:custGeom>
            <a:avLst/>
            <a:gdLst>
              <a:gd name="connsiteX0" fmla="*/ 0 w 3373760"/>
              <a:gd name="connsiteY0" fmla="*/ 2254469 h 2254469"/>
              <a:gd name="connsiteX1" fmla="*/ 3121573 w 3373760"/>
              <a:gd name="connsiteY1" fmla="*/ 1734207 h 2254469"/>
              <a:gd name="connsiteX2" fmla="*/ 3168869 w 3373760"/>
              <a:gd name="connsiteY2" fmla="*/ 772510 h 2254469"/>
              <a:gd name="connsiteX3" fmla="*/ 3011214 w 3373760"/>
              <a:gd name="connsiteY3" fmla="*/ 189186 h 2254469"/>
              <a:gd name="connsiteX4" fmla="*/ 2349063 w 3373760"/>
              <a:gd name="connsiteY4" fmla="*/ 0 h 2254469"/>
              <a:gd name="connsiteX0-1" fmla="*/ 0 w 3373760"/>
              <a:gd name="connsiteY0-2" fmla="*/ 2349503 h 2349503"/>
              <a:gd name="connsiteX1-3" fmla="*/ 3121573 w 3373760"/>
              <a:gd name="connsiteY1-4" fmla="*/ 1829241 h 2349503"/>
              <a:gd name="connsiteX2-5" fmla="*/ 3168869 w 3373760"/>
              <a:gd name="connsiteY2-6" fmla="*/ 867544 h 2349503"/>
              <a:gd name="connsiteX3-7" fmla="*/ 3011214 w 3373760"/>
              <a:gd name="connsiteY3-8" fmla="*/ 284220 h 2349503"/>
              <a:gd name="connsiteX4-9" fmla="*/ 2005640 w 3373760"/>
              <a:gd name="connsiteY4-10" fmla="*/ 0 h 23495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373760" h="2349503">
                <a:moveTo>
                  <a:pt x="0" y="2349503"/>
                </a:moveTo>
                <a:cubicBezTo>
                  <a:pt x="1296714" y="2212868"/>
                  <a:pt x="2593428" y="2076234"/>
                  <a:pt x="3121573" y="1829241"/>
                </a:cubicBezTo>
                <a:cubicBezTo>
                  <a:pt x="3649718" y="1582248"/>
                  <a:pt x="3187262" y="1125047"/>
                  <a:pt x="3168869" y="867544"/>
                </a:cubicBezTo>
                <a:cubicBezTo>
                  <a:pt x="3150476" y="610041"/>
                  <a:pt x="3147848" y="412972"/>
                  <a:pt x="3011214" y="284220"/>
                </a:cubicBezTo>
                <a:cubicBezTo>
                  <a:pt x="2874580" y="155468"/>
                  <a:pt x="2268398" y="30217"/>
                  <a:pt x="2005640" y="0"/>
                </a:cubicBezTo>
              </a:path>
            </a:pathLst>
          </a:custGeom>
          <a:noFill/>
          <a:ln w="12700">
            <a:solidFill>
              <a:srgbClr val="FF75AD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Rectangle 48"/>
          <p:cNvSpPr/>
          <p:nvPr/>
        </p:nvSpPr>
        <p:spPr>
          <a:xfrm>
            <a:off x="3088385" y="4289953"/>
            <a:ext cx="196079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7665" indent="-320040">
              <a:spcBef>
                <a:spcPct val="20000"/>
              </a:spcBef>
              <a:buClr>
                <a:srgbClr val="FF0066"/>
              </a:buClr>
            </a:pPr>
            <a:r>
              <a:rPr lang="en-US" altLang="zh-CN" sz="15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Possible Serial Order</a:t>
            </a:r>
            <a:endParaRPr lang="en-US" altLang="zh-CN" sz="15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4" grpId="0" animBg="1"/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9" grpId="0"/>
      <p:bldP spid="30" grpId="0"/>
      <p:bldP spid="32" grpId="0" animBg="1"/>
      <p:bldP spid="33" grpId="0" animBg="1"/>
      <p:bldP spid="34" grpId="0" animBg="1"/>
      <p:bldP spid="35" grpId="0" animBg="1"/>
      <p:bldP spid="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Idea: use 2PL for read-write TX, MVCC for read-only TX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Still use 2PL for read-write TX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The execution of TXs is always serializable! </a:t>
            </a:r>
            <a:endParaRPr kumimoji="1" lang="en-US" altLang="zh-CN" dirty="0"/>
          </a:p>
          <a:p>
            <a:pPr lvl="2"/>
            <a:r>
              <a:rPr kumimoji="1" lang="en-US" altLang="zh-CN" sz="1800" dirty="0"/>
              <a:t>Ensure that the final state of Spanner is always correct </a:t>
            </a:r>
            <a:endParaRPr kumimoji="1" lang="en-US" altLang="zh-CN" sz="1800" dirty="0"/>
          </a:p>
          <a:p>
            <a:pPr indent="-285750"/>
            <a:r>
              <a:rPr kumimoji="1" lang="en-US" altLang="zh-CN" dirty="0"/>
              <a:t>Use MVCC to </a:t>
            </a:r>
            <a:r>
              <a:rPr kumimoji="1" lang="en-US" altLang="zh-CN" dirty="0" err="1"/>
              <a:t>exeute</a:t>
            </a:r>
            <a:r>
              <a:rPr kumimoji="1" lang="en-US" altLang="zh-CN" dirty="0"/>
              <a:t> the read-only TX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Read-only TX no-longer to acquire locks for the execution </a:t>
            </a:r>
            <a:endParaRPr kumimoji="1" lang="en-US" altLang="zh-CN" dirty="0"/>
          </a:p>
          <a:p>
            <a:r>
              <a:rPr kumimoji="1" lang="en-US" altLang="zh-CN" dirty="0"/>
              <a:t>Note that </a:t>
            </a:r>
            <a:r>
              <a:rPr kumimoji="1" lang="en-US" altLang="zh-CN" dirty="0">
                <a:solidFill>
                  <a:srgbClr val="FF0000"/>
                </a:solidFill>
              </a:rPr>
              <a:t>similar technique also applies to OCC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E.g., we can use OCC for read-write TX, and MVCC for read-only TX</a:t>
            </a:r>
            <a:endParaRPr kumimoji="1" lang="en-US" altLang="zh-CN" dirty="0"/>
          </a:p>
          <a:p>
            <a:pPr lvl="2"/>
            <a:r>
              <a:rPr kumimoji="1" lang="en-US" altLang="zh-CN" sz="1800" dirty="0"/>
              <a:t>Out of the scope of this course </a:t>
            </a:r>
            <a:endParaRPr kumimoji="1"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MV-2PL: read-write TX (w/o 2PC &amp; </a:t>
            </a:r>
            <a:r>
              <a:rPr kumimoji="1" lang="en-US" altLang="zh-CN" dirty="0" err="1"/>
              <a:t>Paxos</a:t>
            </a:r>
            <a:r>
              <a:rPr kumimoji="1" lang="en-US" altLang="zh-CN" dirty="0"/>
              <a:t> for simplicity)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Straight Connector 36"/>
          <p:cNvCxnSpPr>
            <a:stCxn id="12" idx="3"/>
            <a:endCxn id="9" idx="1"/>
          </p:cNvCxnSpPr>
          <p:nvPr/>
        </p:nvCxnSpPr>
        <p:spPr>
          <a:xfrm>
            <a:off x="2595000" y="3266849"/>
            <a:ext cx="3430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5"/>
          <p:cNvSpPr/>
          <p:nvPr/>
        </p:nvSpPr>
        <p:spPr>
          <a:xfrm>
            <a:off x="2857500" y="3131849"/>
            <a:ext cx="99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r>
              <a:rPr lang="en-US" altLang="zh-CN" sz="1665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READ(X)</a:t>
            </a:r>
            <a:endParaRPr lang="en-US" altLang="zh-CN" sz="1665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cxnSp>
        <p:nvCxnSpPr>
          <p:cNvPr id="7" name="Straight Connector 19"/>
          <p:cNvCxnSpPr/>
          <p:nvPr/>
        </p:nvCxnSpPr>
        <p:spPr>
          <a:xfrm>
            <a:off x="1460500" y="3496208"/>
            <a:ext cx="6300000" cy="0"/>
          </a:xfrm>
          <a:prstGeom prst="line">
            <a:avLst/>
          </a:prstGeom>
          <a:ln>
            <a:solidFill>
              <a:schemeClr val="tx1"/>
            </a:solidFill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0"/>
          <p:cNvSpPr/>
          <p:nvPr/>
        </p:nvSpPr>
        <p:spPr>
          <a:xfrm>
            <a:off x="7172419" y="3133861"/>
            <a:ext cx="59663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Time</a:t>
            </a:r>
            <a:endParaRPr lang="en-US" altLang="zh-CN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9" name="Rectangle 21"/>
          <p:cNvSpPr/>
          <p:nvPr/>
        </p:nvSpPr>
        <p:spPr>
          <a:xfrm>
            <a:off x="6025000" y="3131849"/>
            <a:ext cx="96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r>
              <a:rPr lang="en-US" altLang="zh-CN" sz="1665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COMMIT</a:t>
            </a:r>
            <a:endParaRPr lang="en-US" altLang="zh-CN" sz="1665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0" name="Rectangle 22"/>
          <p:cNvSpPr/>
          <p:nvPr/>
        </p:nvSpPr>
        <p:spPr>
          <a:xfrm>
            <a:off x="4822000" y="3131849"/>
            <a:ext cx="102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r>
              <a:rPr lang="en-US" altLang="zh-CN" sz="1665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WRITE(X)</a:t>
            </a:r>
            <a:endParaRPr lang="en-US" altLang="zh-CN" sz="1665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1" name="Rectangle 34"/>
          <p:cNvSpPr/>
          <p:nvPr/>
        </p:nvSpPr>
        <p:spPr>
          <a:xfrm>
            <a:off x="1541500" y="3082861"/>
            <a:ext cx="3000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en-US" altLang="zh-CN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37"/>
          <p:cNvSpPr/>
          <p:nvPr/>
        </p:nvSpPr>
        <p:spPr>
          <a:xfrm>
            <a:off x="1905000" y="3131849"/>
            <a:ext cx="69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r>
              <a:rPr lang="en-US" altLang="zh-CN" sz="1665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START</a:t>
            </a:r>
            <a:endParaRPr lang="en-US" altLang="zh-CN" sz="1665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1143000" y="3886806"/>
            <a:ext cx="4127500" cy="522251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>
            <a:defPPr>
              <a:defRPr lang="en-US"/>
            </a:defPPr>
            <a:lvl1pPr>
              <a:defRPr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pPr marL="144145" indent="-144145"/>
            <a:r>
              <a:rPr lang="en-US" altLang="zh-CN" sz="15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Acquire the read lock on X and then </a:t>
            </a:r>
            <a:endParaRPr lang="en-US" altLang="zh-CN" sz="15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4145" indent="-144145"/>
            <a:r>
              <a:rPr lang="en-US" altLang="zh-CN" sz="1500" i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</a:t>
            </a:r>
            <a:r>
              <a:rPr lang="zh-CN" altLang="en-US" sz="1500" i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500" i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latest </a:t>
            </a:r>
            <a:endParaRPr lang="en-US" altLang="zh-CN" sz="1500" i="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ight Triangle 41"/>
          <p:cNvSpPr/>
          <p:nvPr/>
        </p:nvSpPr>
        <p:spPr>
          <a:xfrm rot="10800000">
            <a:off x="4957112" y="3886806"/>
            <a:ext cx="313387" cy="270000"/>
          </a:xfrm>
          <a:prstGeom prst="rtTriangl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endParaRPr lang="zh-CN" altLang="en-US" sz="1665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3992501" y="4721361"/>
            <a:ext cx="4008499" cy="291418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>
            <a:defPPr>
              <a:defRPr lang="en-US"/>
            </a:defPPr>
            <a:lvl1pPr>
              <a:defRPr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pPr marL="144145" indent="-144145"/>
            <a:r>
              <a:rPr lang="en-US" altLang="zh-CN" sz="15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Writes locally </a:t>
            </a:r>
            <a:endParaRPr lang="en-US" altLang="zh-CN" sz="150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ight Triangle 43"/>
          <p:cNvSpPr/>
          <p:nvPr/>
        </p:nvSpPr>
        <p:spPr>
          <a:xfrm rot="10800000">
            <a:off x="7687612" y="4721361"/>
            <a:ext cx="313387" cy="270000"/>
          </a:xfrm>
          <a:prstGeom prst="rtTriangl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endParaRPr lang="zh-CN" altLang="en-US" sz="1665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3549427" y="1540891"/>
            <a:ext cx="4585145" cy="983916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>
            <a:defPPr>
              <a:defRPr lang="en-US"/>
            </a:defPPr>
            <a:lvl1pPr>
              <a:defRPr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pPr marL="144145" indent="-144145"/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Acquire all the write locks, </a:t>
            </a:r>
            <a:r>
              <a:rPr lang="en-US" altLang="zh-CN" sz="1500" b="1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is assigned a commit timestamp </a:t>
            </a:r>
            <a:r>
              <a:rPr lang="en-US" altLang="zh-CN" sz="1500" i="0" dirty="0" err="1">
                <a:solidFill>
                  <a:srgbClr val="FF00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T.cts</a:t>
            </a:r>
            <a:endParaRPr lang="en-US" altLang="zh-CN" sz="150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4145" indent="-144145"/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update all data within </a:t>
            </a:r>
            <a:r>
              <a:rPr lang="en-US" altLang="zh-CN" sz="1500" i="0" dirty="0" err="1">
                <a:solidFill>
                  <a:srgbClr val="FF00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T.wset</a:t>
            </a:r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with </a:t>
            </a:r>
            <a:r>
              <a:rPr lang="en-US" altLang="zh-CN" sz="1500" i="0" dirty="0" err="1">
                <a:solidFill>
                  <a:srgbClr val="FF00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T.cts</a:t>
            </a:r>
            <a:endParaRPr lang="en-US" altLang="zh-CN" sz="1500" i="0" dirty="0">
              <a:solidFill>
                <a:srgbClr val="FF0066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4145" indent="-144145"/>
            <a:r>
              <a:rPr lang="en-US" altLang="zh-CN" sz="15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Release all the locks </a:t>
            </a:r>
            <a:endParaRPr lang="en-US" altLang="zh-CN" sz="1500" b="1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Freeform 2"/>
          <p:cNvSpPr/>
          <p:nvPr/>
        </p:nvSpPr>
        <p:spPr>
          <a:xfrm>
            <a:off x="2877189" y="3407568"/>
            <a:ext cx="223363" cy="479238"/>
          </a:xfrm>
          <a:custGeom>
            <a:avLst/>
            <a:gdLst>
              <a:gd name="connsiteX0" fmla="*/ 268035 w 268035"/>
              <a:gd name="connsiteY0" fmla="*/ 0 h 551793"/>
              <a:gd name="connsiteX1" fmla="*/ 21 w 268035"/>
              <a:gd name="connsiteY1" fmla="*/ 204952 h 551793"/>
              <a:gd name="connsiteX2" fmla="*/ 252270 w 268035"/>
              <a:gd name="connsiteY2" fmla="*/ 315311 h 551793"/>
              <a:gd name="connsiteX3" fmla="*/ 63083 w 268035"/>
              <a:gd name="connsiteY3" fmla="*/ 551793 h 551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035" h="551793">
                <a:moveTo>
                  <a:pt x="268035" y="0"/>
                </a:moveTo>
                <a:cubicBezTo>
                  <a:pt x="135341" y="76200"/>
                  <a:pt x="2648" y="152400"/>
                  <a:pt x="21" y="204952"/>
                </a:cubicBezTo>
                <a:cubicBezTo>
                  <a:pt x="-2606" y="257504"/>
                  <a:pt x="241760" y="257504"/>
                  <a:pt x="252270" y="315311"/>
                </a:cubicBezTo>
                <a:cubicBezTo>
                  <a:pt x="262780" y="373118"/>
                  <a:pt x="162931" y="462455"/>
                  <a:pt x="63083" y="551793"/>
                </a:cubicBezTo>
              </a:path>
            </a:pathLst>
          </a:custGeom>
          <a:ln>
            <a:solidFill>
              <a:schemeClr val="tx1"/>
            </a:solidFill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5491655" y="3407569"/>
            <a:ext cx="656897" cy="1313793"/>
          </a:xfrm>
          <a:custGeom>
            <a:avLst/>
            <a:gdLst>
              <a:gd name="connsiteX0" fmla="*/ 0 w 788276"/>
              <a:gd name="connsiteY0" fmla="*/ 0 h 1686911"/>
              <a:gd name="connsiteX1" fmla="*/ 204952 w 788276"/>
              <a:gd name="connsiteY1" fmla="*/ 835573 h 1686911"/>
              <a:gd name="connsiteX2" fmla="*/ 551793 w 788276"/>
              <a:gd name="connsiteY2" fmla="*/ 835573 h 1686911"/>
              <a:gd name="connsiteX3" fmla="*/ 788276 w 788276"/>
              <a:gd name="connsiteY3" fmla="*/ 1686911 h 1686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276" h="1686911">
                <a:moveTo>
                  <a:pt x="0" y="0"/>
                </a:moveTo>
                <a:cubicBezTo>
                  <a:pt x="56493" y="348155"/>
                  <a:pt x="112987" y="696311"/>
                  <a:pt x="204952" y="835573"/>
                </a:cubicBezTo>
                <a:cubicBezTo>
                  <a:pt x="296917" y="974835"/>
                  <a:pt x="454572" y="693683"/>
                  <a:pt x="551793" y="835573"/>
                </a:cubicBezTo>
                <a:cubicBezTo>
                  <a:pt x="649014" y="977463"/>
                  <a:pt x="718645" y="1332187"/>
                  <a:pt x="788276" y="1686911"/>
                </a:cubicBezTo>
              </a:path>
            </a:pathLst>
          </a:custGeom>
          <a:ln>
            <a:solidFill>
              <a:schemeClr val="tx1"/>
            </a:solidFill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Freeform 4"/>
          <p:cNvSpPr/>
          <p:nvPr/>
        </p:nvSpPr>
        <p:spPr>
          <a:xfrm>
            <a:off x="5806966" y="2434693"/>
            <a:ext cx="512379" cy="683841"/>
          </a:xfrm>
          <a:custGeom>
            <a:avLst/>
            <a:gdLst>
              <a:gd name="connsiteX0" fmla="*/ 614855 w 614855"/>
              <a:gd name="connsiteY0" fmla="*/ 1024759 h 1024759"/>
              <a:gd name="connsiteX1" fmla="*/ 157655 w 614855"/>
              <a:gd name="connsiteY1" fmla="*/ 772511 h 1024759"/>
              <a:gd name="connsiteX2" fmla="*/ 378372 w 614855"/>
              <a:gd name="connsiteY2" fmla="*/ 583324 h 1024759"/>
              <a:gd name="connsiteX3" fmla="*/ 0 w 614855"/>
              <a:gd name="connsiteY3" fmla="*/ 0 h 1024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855" h="1024759">
                <a:moveTo>
                  <a:pt x="614855" y="1024759"/>
                </a:moveTo>
                <a:cubicBezTo>
                  <a:pt x="405962" y="935421"/>
                  <a:pt x="197069" y="846083"/>
                  <a:pt x="157655" y="772511"/>
                </a:cubicBezTo>
                <a:cubicBezTo>
                  <a:pt x="118241" y="698939"/>
                  <a:pt x="404648" y="712076"/>
                  <a:pt x="378372" y="583324"/>
                </a:cubicBezTo>
                <a:cubicBezTo>
                  <a:pt x="352096" y="454572"/>
                  <a:pt x="176048" y="227286"/>
                  <a:pt x="0" y="0"/>
                </a:cubicBezTo>
              </a:path>
            </a:pathLst>
          </a:custGeom>
          <a:ln>
            <a:solidFill>
              <a:schemeClr val="tx1"/>
            </a:solidFill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0" grpId="0" animBg="1"/>
      <p:bldP spid="11" grpId="0"/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Review of properties required by distributed systems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792088"/>
          </a:xfrm>
        </p:spPr>
        <p:txBody>
          <a:bodyPr/>
          <a:lstStyle/>
          <a:p>
            <a:r>
              <a:rPr kumimoji="1" lang="en-GB" altLang="zh-CN" dirty="0"/>
              <a:t>Atomicity across </a:t>
            </a:r>
            <a:r>
              <a:rPr kumimoji="1" lang="en-GB" altLang="zh-CN" dirty="0">
                <a:solidFill>
                  <a:srgbClr val="FF0000"/>
                </a:solidFill>
              </a:rPr>
              <a:t>multiple transactions and multiple sites</a:t>
            </a:r>
            <a:endParaRPr kumimoji="1" lang="en-GB" altLang="zh-CN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1123" y="2034193"/>
            <a:ext cx="6844630" cy="1909662"/>
          </a:xfrm>
          <a:prstGeom prst="rect">
            <a:avLst/>
          </a:prstGeom>
        </p:spPr>
      </p:pic>
      <p:sp>
        <p:nvSpPr>
          <p:cNvPr id="19" name="Rectangle 4"/>
          <p:cNvSpPr/>
          <p:nvPr/>
        </p:nvSpPr>
        <p:spPr>
          <a:xfrm>
            <a:off x="2557254" y="1577268"/>
            <a:ext cx="3720772" cy="342900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tIns="0" rIns="72000" bIns="36000">
            <a:spAutoFit/>
          </a:bodyPr>
          <a:lstStyle/>
          <a:p>
            <a:pPr marL="441325" lvl="0" indent="-384175" algn="ctr" fontAlgn="auto">
              <a:spcBef>
                <a:spcPct val="20000"/>
              </a:spcBef>
              <a:spcAft>
                <a:spcPts val="0"/>
              </a:spcAft>
              <a:buClr>
                <a:srgbClr val="FF0066"/>
              </a:buClr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Tools: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2PC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MV-2PL: read-only TX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Rectangle 15"/>
          <p:cNvSpPr/>
          <p:nvPr/>
        </p:nvSpPr>
        <p:spPr>
          <a:xfrm>
            <a:off x="2857500" y="3131849"/>
            <a:ext cx="99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r>
              <a:rPr lang="en-US" altLang="zh-CN" sz="1665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READ(X)</a:t>
            </a:r>
            <a:endParaRPr lang="en-US" altLang="zh-CN" sz="1665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cxnSp>
        <p:nvCxnSpPr>
          <p:cNvPr id="6" name="Straight Connector 19"/>
          <p:cNvCxnSpPr/>
          <p:nvPr/>
        </p:nvCxnSpPr>
        <p:spPr>
          <a:xfrm>
            <a:off x="1460500" y="3496208"/>
            <a:ext cx="6300000" cy="0"/>
          </a:xfrm>
          <a:prstGeom prst="line">
            <a:avLst/>
          </a:prstGeom>
          <a:ln>
            <a:solidFill>
              <a:schemeClr val="tx1"/>
            </a:solidFill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0"/>
          <p:cNvSpPr/>
          <p:nvPr/>
        </p:nvSpPr>
        <p:spPr>
          <a:xfrm>
            <a:off x="7172419" y="3133861"/>
            <a:ext cx="59663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Time</a:t>
            </a:r>
            <a:endParaRPr lang="en-US" altLang="zh-CN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0" name="Rectangle 34"/>
          <p:cNvSpPr/>
          <p:nvPr/>
        </p:nvSpPr>
        <p:spPr>
          <a:xfrm>
            <a:off x="1541500" y="3082861"/>
            <a:ext cx="3000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en-US" altLang="zh-CN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37"/>
          <p:cNvSpPr/>
          <p:nvPr/>
        </p:nvSpPr>
        <p:spPr>
          <a:xfrm>
            <a:off x="1905000" y="3131849"/>
            <a:ext cx="69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r>
              <a:rPr lang="en-US" altLang="zh-CN" sz="1665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START</a:t>
            </a:r>
            <a:endParaRPr lang="en-US" altLang="zh-CN" sz="1665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952501" y="1886222"/>
            <a:ext cx="2476499" cy="522251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>
            <a:defPPr>
              <a:defRPr lang="en-US"/>
            </a:defPPr>
            <a:lvl1pPr>
              <a:defRPr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pPr marL="144145" indent="-144145"/>
            <a:r>
              <a:rPr lang="en-US" altLang="zh-CN" sz="1500" b="1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is assigned a start timestamp </a:t>
            </a:r>
            <a:r>
              <a:rPr lang="en-US" altLang="zh-CN" sz="1500" i="0" dirty="0" err="1">
                <a:solidFill>
                  <a:srgbClr val="FF00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T.sts</a:t>
            </a:r>
            <a:endParaRPr lang="en-US" altLang="zh-CN" sz="1500" i="0" dirty="0">
              <a:solidFill>
                <a:srgbClr val="FF0066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ight Triangle 39"/>
          <p:cNvSpPr/>
          <p:nvPr/>
        </p:nvSpPr>
        <p:spPr>
          <a:xfrm rot="10800000">
            <a:off x="3158999" y="1886222"/>
            <a:ext cx="270000" cy="270000"/>
          </a:xfrm>
          <a:prstGeom prst="rtTriangl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endParaRPr lang="zh-CN" altLang="en-US" sz="1665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4" name="Freeform 6"/>
          <p:cNvSpPr/>
          <p:nvPr/>
        </p:nvSpPr>
        <p:spPr>
          <a:xfrm>
            <a:off x="1589690" y="2560636"/>
            <a:ext cx="433552" cy="551793"/>
          </a:xfrm>
          <a:custGeom>
            <a:avLst/>
            <a:gdLst>
              <a:gd name="connsiteX0" fmla="*/ 520262 w 520262"/>
              <a:gd name="connsiteY0" fmla="*/ 662151 h 662151"/>
              <a:gd name="connsiteX1" fmla="*/ 47296 w 520262"/>
              <a:gd name="connsiteY1" fmla="*/ 520262 h 662151"/>
              <a:gd name="connsiteX2" fmla="*/ 204951 w 520262"/>
              <a:gd name="connsiteY2" fmla="*/ 315310 h 662151"/>
              <a:gd name="connsiteX3" fmla="*/ 0 w 520262"/>
              <a:gd name="connsiteY3" fmla="*/ 0 h 66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262" h="662151">
                <a:moveTo>
                  <a:pt x="520262" y="662151"/>
                </a:moveTo>
                <a:cubicBezTo>
                  <a:pt x="310055" y="620110"/>
                  <a:pt x="99848" y="578069"/>
                  <a:pt x="47296" y="520262"/>
                </a:cubicBezTo>
                <a:cubicBezTo>
                  <a:pt x="-5256" y="462455"/>
                  <a:pt x="212834" y="402020"/>
                  <a:pt x="204951" y="315310"/>
                </a:cubicBezTo>
                <a:cubicBezTo>
                  <a:pt x="197068" y="228600"/>
                  <a:pt x="98534" y="114300"/>
                  <a:pt x="0" y="0"/>
                </a:cubicBezTo>
              </a:path>
            </a:pathLst>
          </a:custGeom>
          <a:ln>
            <a:solidFill>
              <a:schemeClr val="tx1"/>
            </a:solidFill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1143000" y="3886806"/>
            <a:ext cx="4127500" cy="522251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>
            <a:defPPr>
              <a:defRPr lang="en-US"/>
            </a:defPPr>
            <a:lvl1pPr>
              <a:defRPr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pPr marL="144145" indent="-144145"/>
            <a:r>
              <a:rPr lang="en-US" altLang="zh-CN" sz="1500" b="1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reads the </a:t>
            </a:r>
            <a:r>
              <a:rPr lang="en-US" altLang="zh-CN" sz="15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biggest</a:t>
            </a:r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version of </a:t>
            </a:r>
            <a:r>
              <a:rPr lang="en-US" altLang="zh-CN" sz="1500" i="0" dirty="0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X(</a:t>
            </a:r>
            <a:r>
              <a:rPr lang="en-US" altLang="zh-CN" sz="1500" i="0" dirty="0" err="1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500" i="0" dirty="0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such that </a:t>
            </a:r>
            <a:r>
              <a:rPr lang="en-US" altLang="zh-CN" sz="1500" i="0" dirty="0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X(</a:t>
            </a:r>
            <a:r>
              <a:rPr lang="en-US" altLang="zh-CN" sz="1500" i="0" dirty="0" err="1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500" i="0" dirty="0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).</a:t>
            </a:r>
            <a:r>
              <a:rPr lang="en-US" altLang="zh-CN" sz="1500" i="0" dirty="0" err="1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cts</a:t>
            </a:r>
            <a:r>
              <a:rPr lang="en-US" altLang="zh-CN" sz="1500" i="0" dirty="0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&lt;= </a:t>
            </a:r>
            <a:r>
              <a:rPr lang="en-US" altLang="zh-CN" sz="1500" i="0" dirty="0" err="1">
                <a:solidFill>
                  <a:srgbClr val="FF00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T.sts</a:t>
            </a:r>
            <a:endParaRPr lang="en-US" altLang="zh-CN" sz="1500" i="0" dirty="0">
              <a:solidFill>
                <a:srgbClr val="FF0066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ight Triangle 41"/>
          <p:cNvSpPr/>
          <p:nvPr/>
        </p:nvSpPr>
        <p:spPr>
          <a:xfrm rot="10800000">
            <a:off x="4957112" y="3886806"/>
            <a:ext cx="313387" cy="270000"/>
          </a:xfrm>
          <a:prstGeom prst="rtTriangl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endParaRPr lang="zh-CN" altLang="en-US" sz="1665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21" name="Freeform 2"/>
          <p:cNvSpPr/>
          <p:nvPr/>
        </p:nvSpPr>
        <p:spPr>
          <a:xfrm>
            <a:off x="2877189" y="3407568"/>
            <a:ext cx="223363" cy="479238"/>
          </a:xfrm>
          <a:custGeom>
            <a:avLst/>
            <a:gdLst>
              <a:gd name="connsiteX0" fmla="*/ 268035 w 268035"/>
              <a:gd name="connsiteY0" fmla="*/ 0 h 551793"/>
              <a:gd name="connsiteX1" fmla="*/ 21 w 268035"/>
              <a:gd name="connsiteY1" fmla="*/ 204952 h 551793"/>
              <a:gd name="connsiteX2" fmla="*/ 252270 w 268035"/>
              <a:gd name="connsiteY2" fmla="*/ 315311 h 551793"/>
              <a:gd name="connsiteX3" fmla="*/ 63083 w 268035"/>
              <a:gd name="connsiteY3" fmla="*/ 551793 h 551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035" h="551793">
                <a:moveTo>
                  <a:pt x="268035" y="0"/>
                </a:moveTo>
                <a:cubicBezTo>
                  <a:pt x="135341" y="76200"/>
                  <a:pt x="2648" y="152400"/>
                  <a:pt x="21" y="204952"/>
                </a:cubicBezTo>
                <a:cubicBezTo>
                  <a:pt x="-2606" y="257504"/>
                  <a:pt x="241760" y="257504"/>
                  <a:pt x="252270" y="315311"/>
                </a:cubicBezTo>
                <a:cubicBezTo>
                  <a:pt x="262780" y="373118"/>
                  <a:pt x="162931" y="462455"/>
                  <a:pt x="63083" y="551793"/>
                </a:cubicBezTo>
              </a:path>
            </a:pathLst>
          </a:custGeom>
          <a:ln>
            <a:solidFill>
              <a:schemeClr val="tx1"/>
            </a:solidFill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Challenge: missing the update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968414" y="165092"/>
            <a:ext cx="1581155" cy="688343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84090" y="207104"/>
            <a:ext cx="1470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T1: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Print(A+B)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51382" y="145323"/>
            <a:ext cx="1106042" cy="965342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856869" y="187335"/>
            <a:ext cx="8178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T2: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B =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 =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内容占位符 2"/>
          <p:cNvSpPr txBox="1"/>
          <p:nvPr/>
        </p:nvSpPr>
        <p:spPr>
          <a:xfrm>
            <a:off x="3697560" y="1129308"/>
            <a:ext cx="80243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/>
              <a:t>T1</a:t>
            </a:r>
            <a:endParaRPr kumimoji="1" lang="zh-CN" altLang="en-US" dirty="0"/>
          </a:p>
        </p:txBody>
      </p:sp>
      <p:sp>
        <p:nvSpPr>
          <p:cNvPr id="10" name="内容占位符 2"/>
          <p:cNvSpPr txBox="1"/>
          <p:nvPr/>
        </p:nvSpPr>
        <p:spPr>
          <a:xfrm>
            <a:off x="5868144" y="1129308"/>
            <a:ext cx="80243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T2</a:t>
            </a:r>
            <a:endParaRPr kumimoji="1" lang="zh-CN" altLang="en-US" dirty="0"/>
          </a:p>
        </p:txBody>
      </p:sp>
      <p:sp>
        <p:nvSpPr>
          <p:cNvPr id="11" name="内容占位符 2"/>
          <p:cNvSpPr txBox="1"/>
          <p:nvPr/>
        </p:nvSpPr>
        <p:spPr>
          <a:xfrm>
            <a:off x="1291525" y="1128162"/>
            <a:ext cx="1037883" cy="5040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Time</a:t>
            </a:r>
            <a:endParaRPr kumimoji="1" lang="zh-CN" altLang="en-US" dirty="0"/>
          </a:p>
        </p:txBody>
      </p:sp>
      <p:cxnSp>
        <p:nvCxnSpPr>
          <p:cNvPr id="12" name="直线箭头连接符 11"/>
          <p:cNvCxnSpPr/>
          <p:nvPr/>
        </p:nvCxnSpPr>
        <p:spPr>
          <a:xfrm>
            <a:off x="1691680" y="1630793"/>
            <a:ext cx="0" cy="366616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8144347" y="1681413"/>
            <a:ext cx="776177" cy="695343"/>
            <a:chOff x="8144350" y="1556829"/>
            <a:chExt cx="776177" cy="695343"/>
          </a:xfrm>
        </p:grpSpPr>
        <p:sp>
          <p:nvSpPr>
            <p:cNvPr id="14" name="矩形 13"/>
            <p:cNvSpPr/>
            <p:nvPr/>
          </p:nvSpPr>
          <p:spPr>
            <a:xfrm>
              <a:off x="8144352" y="1556829"/>
              <a:ext cx="776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A: A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kumimoji="1" lang="en-US" altLang="zh-CN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8144351" y="1882840"/>
              <a:ext cx="776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B: B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kumimoji="1" lang="en-US" altLang="zh-CN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144350" y="1605371"/>
              <a:ext cx="776175" cy="5958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948880" y="2509828"/>
            <a:ext cx="1072731" cy="695343"/>
            <a:chOff x="8144350" y="1556829"/>
            <a:chExt cx="1072731" cy="695343"/>
          </a:xfrm>
        </p:grpSpPr>
        <p:sp>
          <p:nvSpPr>
            <p:cNvPr id="18" name="矩形 17"/>
            <p:cNvSpPr/>
            <p:nvPr/>
          </p:nvSpPr>
          <p:spPr>
            <a:xfrm>
              <a:off x="8144352" y="1556829"/>
              <a:ext cx="776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A: A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kumimoji="1" lang="en-US" altLang="zh-CN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144351" y="1882840"/>
              <a:ext cx="1072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B: </a:t>
              </a:r>
              <a:r>
                <a:rPr kumimoji="1" lang="en-US" altLang="zh-CN" b="1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kumimoji="1" lang="en-US" altLang="zh-CN" b="1" baseline="-25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kumimoji="1" lang="en-US" altLang="zh-CN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144350" y="1605371"/>
              <a:ext cx="1072730" cy="5958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942564" y="4122822"/>
            <a:ext cx="1114410" cy="695343"/>
            <a:chOff x="8144350" y="1556829"/>
            <a:chExt cx="1114410" cy="695343"/>
          </a:xfrm>
        </p:grpSpPr>
        <p:sp>
          <p:nvSpPr>
            <p:cNvPr id="22" name="矩形 21"/>
            <p:cNvSpPr/>
            <p:nvPr/>
          </p:nvSpPr>
          <p:spPr>
            <a:xfrm>
              <a:off x="8144352" y="1556829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A: </a:t>
              </a:r>
              <a:r>
                <a:rPr kumimoji="1" lang="en-US" altLang="zh-CN" b="1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kumimoji="1" lang="en-US" altLang="zh-CN" b="1" baseline="-25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A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kumimoji="1" lang="en-US" altLang="zh-CN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8144351" y="1882840"/>
              <a:ext cx="1072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B: </a:t>
              </a:r>
              <a:r>
                <a:rPr kumimoji="1" lang="en-US" altLang="zh-CN" b="1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kumimoji="1" lang="en-US" altLang="zh-CN" b="1" baseline="-25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kumimoji="1" lang="en-US" altLang="zh-CN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144350" y="1605371"/>
              <a:ext cx="1072730" cy="5958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1" name="内容占位符 2"/>
          <p:cNvSpPr txBox="1"/>
          <p:nvPr/>
        </p:nvSpPr>
        <p:spPr>
          <a:xfrm>
            <a:off x="5184804" y="1894475"/>
            <a:ext cx="2730051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 err="1"/>
              <a:t>Commit_time</a:t>
            </a:r>
            <a:r>
              <a:rPr kumimoji="1" lang="en-US" altLang="zh-CN" b="0" dirty="0"/>
              <a:t> = time()</a:t>
            </a:r>
            <a:endParaRPr kumimoji="1" lang="zh-CN" altLang="en-US" b="0" dirty="0"/>
          </a:p>
        </p:txBody>
      </p:sp>
      <p:sp>
        <p:nvSpPr>
          <p:cNvPr id="32" name="内容占位符 2"/>
          <p:cNvSpPr txBox="1"/>
          <p:nvPr/>
        </p:nvSpPr>
        <p:spPr>
          <a:xfrm>
            <a:off x="1148958" y="1872700"/>
            <a:ext cx="1758274" cy="5040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33" name="直线箭头连接符 32"/>
          <p:cNvCxnSpPr/>
          <p:nvPr/>
        </p:nvCxnSpPr>
        <p:spPr>
          <a:xfrm flipH="1">
            <a:off x="1824340" y="2099191"/>
            <a:ext cx="325171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内容占位符 2"/>
          <p:cNvSpPr txBox="1"/>
          <p:nvPr/>
        </p:nvSpPr>
        <p:spPr>
          <a:xfrm>
            <a:off x="1148958" y="2857720"/>
            <a:ext cx="1758274" cy="50405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7" name="内容占位符 2"/>
          <p:cNvSpPr txBox="1"/>
          <p:nvPr/>
        </p:nvSpPr>
        <p:spPr>
          <a:xfrm>
            <a:off x="5507137" y="2257800"/>
            <a:ext cx="1786435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Write(B,  B</a:t>
            </a:r>
            <a:r>
              <a:rPr kumimoji="1" lang="en-US" altLang="zh-CN" b="0" baseline="-25000" dirty="0"/>
              <a:t>1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cxnSp>
        <p:nvCxnSpPr>
          <p:cNvPr id="39" name="直线箭头连接符 38"/>
          <p:cNvCxnSpPr/>
          <p:nvPr/>
        </p:nvCxnSpPr>
        <p:spPr>
          <a:xfrm flipH="1">
            <a:off x="1844799" y="3067889"/>
            <a:ext cx="325171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内容占位符 2"/>
          <p:cNvSpPr txBox="1"/>
          <p:nvPr/>
        </p:nvSpPr>
        <p:spPr>
          <a:xfrm>
            <a:off x="2794175" y="2851135"/>
            <a:ext cx="2730051" cy="5040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 err="1"/>
              <a:t>start_time</a:t>
            </a:r>
            <a:r>
              <a:rPr kumimoji="1" lang="en-US" altLang="zh-CN" b="0" dirty="0"/>
              <a:t> = time()</a:t>
            </a:r>
            <a:endParaRPr kumimoji="1" lang="zh-CN" altLang="en-US" b="0" dirty="0"/>
          </a:p>
        </p:txBody>
      </p:sp>
      <p:sp>
        <p:nvSpPr>
          <p:cNvPr id="40" name="内容占位符 2"/>
          <p:cNvSpPr txBox="1"/>
          <p:nvPr/>
        </p:nvSpPr>
        <p:spPr>
          <a:xfrm>
            <a:off x="2963390" y="3202701"/>
            <a:ext cx="1786435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Read(A) = A</a:t>
            </a:r>
            <a:r>
              <a:rPr kumimoji="1" lang="en-US" altLang="zh-CN" b="0" baseline="-25000" dirty="0"/>
              <a:t>0</a:t>
            </a:r>
            <a:endParaRPr kumimoji="1" lang="zh-CN" altLang="en-US" b="0" dirty="0"/>
          </a:p>
        </p:txBody>
      </p:sp>
      <p:sp>
        <p:nvSpPr>
          <p:cNvPr id="41" name="内容占位符 2"/>
          <p:cNvSpPr txBox="1"/>
          <p:nvPr/>
        </p:nvSpPr>
        <p:spPr>
          <a:xfrm>
            <a:off x="2963389" y="3618766"/>
            <a:ext cx="1786435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Read(B) = B</a:t>
            </a:r>
            <a:r>
              <a:rPr kumimoji="1" lang="en-US" altLang="zh-CN" b="0" baseline="-25000" dirty="0"/>
              <a:t>1</a:t>
            </a:r>
            <a:endParaRPr kumimoji="1" lang="zh-CN" altLang="en-US" b="0" dirty="0"/>
          </a:p>
        </p:txBody>
      </p:sp>
      <p:sp>
        <p:nvSpPr>
          <p:cNvPr id="42" name="内容占位符 2"/>
          <p:cNvSpPr txBox="1"/>
          <p:nvPr/>
        </p:nvSpPr>
        <p:spPr>
          <a:xfrm>
            <a:off x="5630861" y="4240126"/>
            <a:ext cx="1786435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Write(A,  A</a:t>
            </a:r>
            <a:r>
              <a:rPr kumimoji="1" lang="en-US" altLang="zh-CN" b="0" baseline="-25000" dirty="0"/>
              <a:t>1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grpSp>
        <p:nvGrpSpPr>
          <p:cNvPr id="43" name="组合 42"/>
          <p:cNvGrpSpPr/>
          <p:nvPr/>
        </p:nvGrpSpPr>
        <p:grpSpPr>
          <a:xfrm>
            <a:off x="7942094" y="3278273"/>
            <a:ext cx="1072731" cy="695343"/>
            <a:chOff x="8144350" y="1556829"/>
            <a:chExt cx="1072731" cy="695343"/>
          </a:xfrm>
        </p:grpSpPr>
        <p:sp>
          <p:nvSpPr>
            <p:cNvPr id="44" name="矩形 43"/>
            <p:cNvSpPr/>
            <p:nvPr/>
          </p:nvSpPr>
          <p:spPr>
            <a:xfrm>
              <a:off x="8144352" y="1556829"/>
              <a:ext cx="776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A: A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kumimoji="1" lang="en-US" altLang="zh-CN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8144351" y="1882840"/>
              <a:ext cx="1072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B: </a:t>
              </a:r>
              <a:r>
                <a:rPr kumimoji="1" lang="en-US" altLang="zh-CN" b="1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kumimoji="1" lang="en-US" altLang="zh-CN" b="1" baseline="-25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kumimoji="1" lang="en-US" altLang="zh-CN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8144350" y="1605371"/>
              <a:ext cx="1072730" cy="5958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7" name="任意形状 46"/>
          <p:cNvSpPr/>
          <p:nvPr/>
        </p:nvSpPr>
        <p:spPr>
          <a:xfrm>
            <a:off x="4488873" y="3416059"/>
            <a:ext cx="1130531" cy="1067272"/>
          </a:xfrm>
          <a:custGeom>
            <a:avLst/>
            <a:gdLst>
              <a:gd name="connsiteX0" fmla="*/ 0 w 1130531"/>
              <a:gd name="connsiteY0" fmla="*/ 64203 h 1067272"/>
              <a:gd name="connsiteX1" fmla="*/ 232756 w 1130531"/>
              <a:gd name="connsiteY1" fmla="*/ 80828 h 1067272"/>
              <a:gd name="connsiteX2" fmla="*/ 277091 w 1130531"/>
              <a:gd name="connsiteY2" fmla="*/ 862225 h 1067272"/>
              <a:gd name="connsiteX3" fmla="*/ 1130531 w 1130531"/>
              <a:gd name="connsiteY3" fmla="*/ 1067272 h 106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0531" h="1067272">
                <a:moveTo>
                  <a:pt x="0" y="64203"/>
                </a:moveTo>
                <a:cubicBezTo>
                  <a:pt x="93287" y="6013"/>
                  <a:pt x="186574" y="-52176"/>
                  <a:pt x="232756" y="80828"/>
                </a:cubicBezTo>
                <a:cubicBezTo>
                  <a:pt x="278938" y="213832"/>
                  <a:pt x="127462" y="697818"/>
                  <a:pt x="277091" y="862225"/>
                </a:cubicBezTo>
                <a:cubicBezTo>
                  <a:pt x="426720" y="1026632"/>
                  <a:pt x="778625" y="1046952"/>
                  <a:pt x="1130531" y="1067272"/>
                </a:cubicBezTo>
              </a:path>
            </a:pathLst>
          </a:custGeom>
          <a:noFill/>
          <a:ln w="127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3697560" y="4768202"/>
            <a:ext cx="252028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Missing the updates!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4" grpId="0"/>
      <p:bldP spid="37" grpId="0"/>
      <p:bldP spid="38" grpId="0" animBg="1"/>
      <p:bldP spid="40" grpId="0"/>
      <p:bldP spid="41" grpId="0"/>
      <p:bldP spid="42" grpId="0"/>
      <p:bldP spid="47" grpId="0" animBg="1"/>
      <p:bldP spid="4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Atomic scope of the operations in MV-2PL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15"/>
          <p:cNvSpPr/>
          <p:nvPr/>
        </p:nvSpPr>
        <p:spPr>
          <a:xfrm>
            <a:off x="2890438" y="4209298"/>
            <a:ext cx="99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r>
              <a:rPr lang="en-US" altLang="zh-CN" sz="1665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READ(X)</a:t>
            </a:r>
            <a:endParaRPr lang="en-US" altLang="zh-CN" sz="1665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cxnSp>
        <p:nvCxnSpPr>
          <p:cNvPr id="6" name="Straight Connector 19"/>
          <p:cNvCxnSpPr/>
          <p:nvPr/>
        </p:nvCxnSpPr>
        <p:spPr>
          <a:xfrm>
            <a:off x="1493438" y="4573657"/>
            <a:ext cx="6300000" cy="0"/>
          </a:xfrm>
          <a:prstGeom prst="line">
            <a:avLst/>
          </a:prstGeom>
          <a:ln>
            <a:solidFill>
              <a:schemeClr val="tx1"/>
            </a:solidFill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0"/>
          <p:cNvSpPr/>
          <p:nvPr/>
        </p:nvSpPr>
        <p:spPr>
          <a:xfrm>
            <a:off x="7205357" y="4211310"/>
            <a:ext cx="59663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Time</a:t>
            </a:r>
            <a:endParaRPr lang="en-US" altLang="zh-CN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8" name="Rectangle 34"/>
          <p:cNvSpPr/>
          <p:nvPr/>
        </p:nvSpPr>
        <p:spPr>
          <a:xfrm>
            <a:off x="1259632" y="4160310"/>
            <a:ext cx="6985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15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RO</a:t>
            </a:r>
            <a:endParaRPr lang="zh-CN" altLang="en-US" sz="1500" b="1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37"/>
          <p:cNvSpPr/>
          <p:nvPr/>
        </p:nvSpPr>
        <p:spPr>
          <a:xfrm>
            <a:off x="1937938" y="4209298"/>
            <a:ext cx="69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r>
              <a:rPr lang="en-US" altLang="zh-CN" sz="1665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START</a:t>
            </a:r>
            <a:endParaRPr lang="en-US" altLang="zh-CN" sz="1665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411137" y="3360591"/>
            <a:ext cx="2476499" cy="522251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>
            <a:defPPr>
              <a:defRPr lang="en-US"/>
            </a:defPPr>
            <a:lvl1pPr>
              <a:defRPr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pPr marL="144145" indent="-144145"/>
            <a:r>
              <a:rPr lang="en-US" altLang="zh-CN" sz="1500" b="1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is assigned a start timestamp </a:t>
            </a:r>
            <a:r>
              <a:rPr lang="en-US" altLang="zh-CN" sz="1500" i="0" dirty="0" err="1">
                <a:solidFill>
                  <a:srgbClr val="FF00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T.sts</a:t>
            </a:r>
            <a:endParaRPr lang="en-US" altLang="zh-CN" sz="1500" i="0" dirty="0">
              <a:solidFill>
                <a:srgbClr val="FF0066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ight Triangle 39"/>
          <p:cNvSpPr/>
          <p:nvPr/>
        </p:nvSpPr>
        <p:spPr>
          <a:xfrm rot="10800000">
            <a:off x="2617635" y="3360591"/>
            <a:ext cx="270000" cy="270000"/>
          </a:xfrm>
          <a:prstGeom prst="rtTriangl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endParaRPr lang="zh-CN" altLang="en-US" sz="1665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1175938" y="4964255"/>
            <a:ext cx="4127500" cy="522251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>
            <a:defPPr>
              <a:defRPr lang="en-US"/>
            </a:defPPr>
            <a:lvl1pPr>
              <a:defRPr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pPr marL="144145" indent="-144145"/>
            <a:r>
              <a:rPr lang="en-US" altLang="zh-CN" sz="1500" b="1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reads the </a:t>
            </a:r>
            <a:r>
              <a:rPr lang="en-US" altLang="zh-CN" sz="15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biggest</a:t>
            </a:r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version of </a:t>
            </a:r>
            <a:r>
              <a:rPr lang="en-US" altLang="zh-CN" sz="1500" i="0" dirty="0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X(</a:t>
            </a:r>
            <a:r>
              <a:rPr lang="en-US" altLang="zh-CN" sz="1500" i="0" dirty="0" err="1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500" i="0" dirty="0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such that </a:t>
            </a:r>
            <a:r>
              <a:rPr lang="en-US" altLang="zh-CN" sz="1500" i="0" dirty="0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X(</a:t>
            </a:r>
            <a:r>
              <a:rPr lang="en-US" altLang="zh-CN" sz="1500" i="0" dirty="0" err="1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500" i="0" dirty="0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).</a:t>
            </a:r>
            <a:r>
              <a:rPr lang="en-US" altLang="zh-CN" sz="1500" i="0" dirty="0" err="1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cts</a:t>
            </a:r>
            <a:r>
              <a:rPr lang="en-US" altLang="zh-CN" sz="1500" i="0" dirty="0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&lt;= </a:t>
            </a:r>
            <a:r>
              <a:rPr lang="en-US" altLang="zh-CN" sz="1500" i="0" dirty="0" err="1">
                <a:solidFill>
                  <a:srgbClr val="FF00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T.sts</a:t>
            </a:r>
            <a:endParaRPr lang="en-US" altLang="zh-CN" sz="1500" i="0" dirty="0">
              <a:solidFill>
                <a:srgbClr val="FF0066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ight Triangle 41"/>
          <p:cNvSpPr/>
          <p:nvPr/>
        </p:nvSpPr>
        <p:spPr>
          <a:xfrm rot="10800000">
            <a:off x="4990050" y="4964255"/>
            <a:ext cx="313387" cy="270000"/>
          </a:xfrm>
          <a:prstGeom prst="rtTriangl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endParaRPr lang="zh-CN" altLang="en-US" sz="1665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5" name="Freeform 2"/>
          <p:cNvSpPr/>
          <p:nvPr/>
        </p:nvSpPr>
        <p:spPr>
          <a:xfrm>
            <a:off x="2910127" y="4485017"/>
            <a:ext cx="223363" cy="479238"/>
          </a:xfrm>
          <a:custGeom>
            <a:avLst/>
            <a:gdLst>
              <a:gd name="connsiteX0" fmla="*/ 268035 w 268035"/>
              <a:gd name="connsiteY0" fmla="*/ 0 h 551793"/>
              <a:gd name="connsiteX1" fmla="*/ 21 w 268035"/>
              <a:gd name="connsiteY1" fmla="*/ 204952 h 551793"/>
              <a:gd name="connsiteX2" fmla="*/ 252270 w 268035"/>
              <a:gd name="connsiteY2" fmla="*/ 315311 h 551793"/>
              <a:gd name="connsiteX3" fmla="*/ 63083 w 268035"/>
              <a:gd name="connsiteY3" fmla="*/ 551793 h 551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035" h="551793">
                <a:moveTo>
                  <a:pt x="268035" y="0"/>
                </a:moveTo>
                <a:cubicBezTo>
                  <a:pt x="135341" y="76200"/>
                  <a:pt x="2648" y="152400"/>
                  <a:pt x="21" y="204952"/>
                </a:cubicBezTo>
                <a:cubicBezTo>
                  <a:pt x="-2606" y="257504"/>
                  <a:pt x="241760" y="257504"/>
                  <a:pt x="252270" y="315311"/>
                </a:cubicBezTo>
                <a:cubicBezTo>
                  <a:pt x="262780" y="373118"/>
                  <a:pt x="162931" y="462455"/>
                  <a:pt x="63083" y="551793"/>
                </a:cubicBezTo>
              </a:path>
            </a:pathLst>
          </a:custGeom>
          <a:ln>
            <a:solidFill>
              <a:schemeClr val="tx1"/>
            </a:solidFill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-252536" y="3217540"/>
            <a:ext cx="9649072" cy="0"/>
          </a:xfrm>
          <a:prstGeom prst="line">
            <a:avLst/>
          </a:prstGeom>
          <a:ln w="34925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6"/>
          <p:cNvCxnSpPr>
            <a:stCxn id="27" idx="3"/>
            <a:endCxn id="24" idx="1"/>
          </p:cNvCxnSpPr>
          <p:nvPr/>
        </p:nvCxnSpPr>
        <p:spPr>
          <a:xfrm>
            <a:off x="2625136" y="2552414"/>
            <a:ext cx="3430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5"/>
          <p:cNvSpPr/>
          <p:nvPr/>
        </p:nvSpPr>
        <p:spPr>
          <a:xfrm>
            <a:off x="2887636" y="2417414"/>
            <a:ext cx="99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r>
              <a:rPr lang="en-US" altLang="zh-CN" sz="1665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READ(X)</a:t>
            </a:r>
            <a:endParaRPr lang="en-US" altLang="zh-CN" sz="1665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cxnSp>
        <p:nvCxnSpPr>
          <p:cNvPr id="22" name="Straight Connector 19"/>
          <p:cNvCxnSpPr/>
          <p:nvPr/>
        </p:nvCxnSpPr>
        <p:spPr>
          <a:xfrm>
            <a:off x="1490636" y="2781773"/>
            <a:ext cx="6300000" cy="0"/>
          </a:xfrm>
          <a:prstGeom prst="line">
            <a:avLst/>
          </a:prstGeom>
          <a:ln>
            <a:solidFill>
              <a:schemeClr val="tx1"/>
            </a:solidFill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0"/>
          <p:cNvSpPr/>
          <p:nvPr/>
        </p:nvSpPr>
        <p:spPr>
          <a:xfrm>
            <a:off x="7202555" y="2419426"/>
            <a:ext cx="59663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Time</a:t>
            </a:r>
            <a:endParaRPr lang="en-US" altLang="zh-CN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24" name="Rectangle 21"/>
          <p:cNvSpPr/>
          <p:nvPr/>
        </p:nvSpPr>
        <p:spPr>
          <a:xfrm>
            <a:off x="6055136" y="2417414"/>
            <a:ext cx="96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r>
              <a:rPr lang="en-US" altLang="zh-CN" sz="1665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COMMIT</a:t>
            </a:r>
            <a:endParaRPr lang="en-US" altLang="zh-CN" sz="1665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25" name="Rectangle 22"/>
          <p:cNvSpPr/>
          <p:nvPr/>
        </p:nvSpPr>
        <p:spPr>
          <a:xfrm>
            <a:off x="4852136" y="2417414"/>
            <a:ext cx="102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r>
              <a:rPr lang="en-US" altLang="zh-CN" sz="1665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WRITE(X)</a:t>
            </a:r>
            <a:endParaRPr lang="en-US" altLang="zh-CN" sz="1665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26" name="Rectangle 34"/>
          <p:cNvSpPr/>
          <p:nvPr/>
        </p:nvSpPr>
        <p:spPr>
          <a:xfrm>
            <a:off x="1353364" y="2368426"/>
            <a:ext cx="51827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1500" b="1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rw</a:t>
            </a:r>
            <a:endParaRPr lang="zh-CN" altLang="en-US" sz="1500" b="1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Rectangle 37"/>
          <p:cNvSpPr/>
          <p:nvPr/>
        </p:nvSpPr>
        <p:spPr>
          <a:xfrm>
            <a:off x="1935136" y="2417414"/>
            <a:ext cx="69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r>
              <a:rPr lang="en-US" altLang="zh-CN" sz="1665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START</a:t>
            </a:r>
            <a:endParaRPr lang="en-US" altLang="zh-CN" sz="1665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28" name="Text Box 16"/>
          <p:cNvSpPr txBox="1">
            <a:spLocks noChangeArrowheads="1"/>
          </p:cNvSpPr>
          <p:nvPr/>
        </p:nvSpPr>
        <p:spPr bwMode="auto">
          <a:xfrm>
            <a:off x="0" y="1674248"/>
            <a:ext cx="4127500" cy="522251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>
            <a:defPPr>
              <a:defRPr lang="en-US"/>
            </a:defPPr>
            <a:lvl1pPr>
              <a:defRPr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pPr marL="144145" indent="-144145"/>
            <a:r>
              <a:rPr lang="en-US" altLang="zh-CN" sz="15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Acquire the read lock on X and then </a:t>
            </a:r>
            <a:endParaRPr lang="en-US" altLang="zh-CN" sz="15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4145" indent="-144145"/>
            <a:r>
              <a:rPr lang="en-US" altLang="zh-CN" sz="1500" i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</a:t>
            </a:r>
            <a:r>
              <a:rPr lang="zh-CN" altLang="en-US" sz="1500" i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500" i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latest </a:t>
            </a:r>
            <a:endParaRPr lang="en-US" altLang="zh-CN" sz="1500" i="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Right Triangle 41"/>
          <p:cNvSpPr/>
          <p:nvPr/>
        </p:nvSpPr>
        <p:spPr>
          <a:xfrm rot="10800000">
            <a:off x="3814112" y="1674248"/>
            <a:ext cx="313387" cy="270000"/>
          </a:xfrm>
          <a:prstGeom prst="rtTriangl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endParaRPr lang="zh-CN" altLang="en-US" sz="1665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32" name="Text Box 16"/>
          <p:cNvSpPr txBox="1">
            <a:spLocks noChangeArrowheads="1"/>
          </p:cNvSpPr>
          <p:nvPr/>
        </p:nvSpPr>
        <p:spPr bwMode="auto">
          <a:xfrm>
            <a:off x="4502046" y="1165700"/>
            <a:ext cx="4585145" cy="983916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>
            <a:defPPr>
              <a:defRPr lang="en-US"/>
            </a:defPPr>
            <a:lvl1pPr>
              <a:defRPr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pPr marL="144145" indent="-144145"/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Acquire all the write locks, </a:t>
            </a:r>
            <a:r>
              <a:rPr lang="en-US" altLang="zh-CN" sz="1500" b="1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is assigned a commit timestamp </a:t>
            </a:r>
            <a:r>
              <a:rPr lang="en-US" altLang="zh-CN" sz="1500" i="0" dirty="0" err="1">
                <a:solidFill>
                  <a:srgbClr val="FF00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T.cts</a:t>
            </a:r>
            <a:endParaRPr lang="en-US" altLang="zh-CN" sz="150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4145" indent="-144145"/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update all data within </a:t>
            </a:r>
            <a:r>
              <a:rPr lang="en-US" altLang="zh-CN" sz="1500" i="0" dirty="0" err="1">
                <a:solidFill>
                  <a:srgbClr val="FF00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T.wset</a:t>
            </a:r>
            <a:r>
              <a:rPr lang="en-US" altLang="zh-CN" sz="15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with </a:t>
            </a:r>
            <a:r>
              <a:rPr lang="en-US" altLang="zh-CN" sz="1500" i="0" dirty="0" err="1">
                <a:solidFill>
                  <a:srgbClr val="FF00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T.cts</a:t>
            </a:r>
            <a:endParaRPr lang="en-US" altLang="zh-CN" sz="1500" i="0" dirty="0">
              <a:solidFill>
                <a:srgbClr val="FF0066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4145" indent="-144145"/>
            <a:r>
              <a:rPr lang="en-US" altLang="zh-CN" sz="15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Release all the locks </a:t>
            </a:r>
            <a:endParaRPr lang="en-US" altLang="zh-CN" sz="1500" b="1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665142" y="2753848"/>
            <a:ext cx="1570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Write locally</a:t>
            </a:r>
            <a:endParaRPr lang="en-US" altLang="zh-CN" sz="180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Right Triangle 39"/>
          <p:cNvSpPr/>
          <p:nvPr/>
        </p:nvSpPr>
        <p:spPr>
          <a:xfrm rot="10800000">
            <a:off x="8814832" y="1173065"/>
            <a:ext cx="270000" cy="270000"/>
          </a:xfrm>
          <a:prstGeom prst="rtTriangl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endParaRPr lang="zh-CN" altLang="en-US" sz="1665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40" name="任意形状 39"/>
          <p:cNvSpPr/>
          <p:nvPr/>
        </p:nvSpPr>
        <p:spPr>
          <a:xfrm>
            <a:off x="2000250" y="3900488"/>
            <a:ext cx="300038" cy="314325"/>
          </a:xfrm>
          <a:custGeom>
            <a:avLst/>
            <a:gdLst>
              <a:gd name="connsiteX0" fmla="*/ 300038 w 300038"/>
              <a:gd name="connsiteY0" fmla="*/ 314325 h 314325"/>
              <a:gd name="connsiteX1" fmla="*/ 0 w 300038"/>
              <a:gd name="connsiteY1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0038" h="314325">
                <a:moveTo>
                  <a:pt x="300038" y="314325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prstDash val="sysDot"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4381665" y="816944"/>
            <a:ext cx="4744696" cy="1455142"/>
          </a:xfrm>
          <a:prstGeom prst="ellipse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761142" y="4874599"/>
            <a:ext cx="4744696" cy="726633"/>
          </a:xfrm>
          <a:prstGeom prst="ellipse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Achieves the atomicity w/ waiting for the lock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435682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Commit(</a:t>
            </a:r>
            <a:r>
              <a:rPr kumimoji="1" lang="en-US" altLang="zh-CN" b="0" dirty="0" err="1">
                <a:latin typeface="Consolas" panose="020B0609020204030204" pitchFamily="49" charset="0"/>
                <a:cs typeface="Consolas" panose="020B0609020204030204" pitchFamily="49" charset="0"/>
              </a:rPr>
              <a:t>tx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endParaRPr kumimoji="1" lang="en-US" altLang="zh-CN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CN" b="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assume the records have been locked via 2PL </a:t>
            </a:r>
            <a:endParaRPr kumimoji="1" lang="en-US" altLang="zh-CN" b="0" dirty="0"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  let </a:t>
            </a:r>
            <a:r>
              <a:rPr kumimoji="1" lang="en-US" altLang="zh-CN" b="0" dirty="0" err="1">
                <a:latin typeface="Consolas" panose="020B0609020204030204" pitchFamily="49" charset="0"/>
                <a:cs typeface="Consolas" panose="020B0609020204030204" pitchFamily="49" charset="0"/>
              </a:rPr>
              <a:t>commit_ts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= time()</a:t>
            </a:r>
            <a:endParaRPr kumimoji="1" lang="en-US" altLang="zh-CN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  for record in </a:t>
            </a:r>
            <a:r>
              <a:rPr kumimoji="1" lang="en-US" altLang="zh-CN" b="0" dirty="0" err="1">
                <a:latin typeface="Consolas" panose="020B0609020204030204" pitchFamily="49" charset="0"/>
                <a:cs typeface="Consolas" panose="020B0609020204030204" pitchFamily="49" charset="0"/>
              </a:rPr>
              <a:t>tx.write_set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kumimoji="1" lang="en-US" altLang="zh-CN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1" lang="en-US" altLang="zh-CN" b="0" dirty="0" err="1">
                <a:latin typeface="Consolas" panose="020B0609020204030204" pitchFamily="49" charset="0"/>
                <a:cs typeface="Consolas" panose="020B0609020204030204" pitchFamily="49" charset="0"/>
              </a:rPr>
              <a:t>record.insert_new_version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1" lang="en-US" altLang="zh-CN" b="0" dirty="0" err="1">
                <a:latin typeface="Consolas" panose="020B0609020204030204" pitchFamily="49" charset="0"/>
                <a:cs typeface="Consolas" panose="020B0609020204030204" pitchFamily="49" charset="0"/>
              </a:rPr>
              <a:t>commit_ts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, ...) </a:t>
            </a:r>
            <a:endParaRPr kumimoji="1" lang="en-US" altLang="zh-CN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CN" b="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release all the locks like 2PL</a:t>
            </a:r>
            <a:endParaRPr kumimoji="1" lang="en-US" altLang="zh-CN" b="0" dirty="0"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kumimoji="1" lang="en-US" altLang="zh-CN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Get(</a:t>
            </a:r>
            <a:r>
              <a:rPr kumimoji="1" lang="en-US" altLang="zh-CN" b="0" dirty="0" err="1">
                <a:latin typeface="Consolas" panose="020B0609020204030204" pitchFamily="49" charset="0"/>
                <a:cs typeface="Consolas" panose="020B0609020204030204" pitchFamily="49" charset="0"/>
              </a:rPr>
              <a:t>tx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, record):</a:t>
            </a:r>
            <a:endParaRPr kumimoji="1" lang="en-US" altLang="zh-CN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  while </a:t>
            </a:r>
            <a:r>
              <a:rPr kumimoji="1" lang="en-US" altLang="zh-CN" b="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record.is_locked</a:t>
            </a:r>
            <a:r>
              <a:rPr kumimoji="1" lang="en-US" altLang="zh-CN" b="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://</a:t>
            </a:r>
            <a:r>
              <a:rPr kumimoji="1" lang="zh-CN" alt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与之前的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OCC</a:t>
            </a:r>
            <a:r>
              <a:rPr kumimoji="1" lang="zh-CN" alt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对于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read-set</a:t>
            </a:r>
            <a:r>
              <a:rPr kumimoji="1" lang="zh-CN" alt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的处理一致，只不过这时候的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read/write set</a:t>
            </a:r>
            <a:r>
              <a:rPr kumimoji="1" lang="zh-CN" alt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位于两个不同的事务中</a:t>
            </a:r>
            <a:endParaRPr kumimoji="1" lang="en-US" altLang="zh-CN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        pass</a:t>
            </a:r>
            <a:endParaRPr kumimoji="1" lang="en-US" altLang="zh-CN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  for </a:t>
            </a:r>
            <a:r>
              <a:rPr kumimoji="1" lang="en-US" altLang="zh-CN" b="0" dirty="0" err="1">
                <a:latin typeface="Consolas" panose="020B0609020204030204" pitchFamily="49" charset="0"/>
                <a:cs typeface="Consolas" panose="020B0609020204030204" pitchFamily="49" charset="0"/>
              </a:rPr>
              <a:t>version,value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kumimoji="1" lang="en-US" altLang="zh-CN" b="0" dirty="0" err="1">
                <a:latin typeface="Consolas" panose="020B0609020204030204" pitchFamily="49" charset="0"/>
                <a:cs typeface="Consolas" panose="020B0609020204030204" pitchFamily="49" charset="0"/>
              </a:rPr>
              <a:t>record.sort_version_in_decreasing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endParaRPr kumimoji="1" lang="en-US" altLang="zh-CN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      if version &lt;= </a:t>
            </a:r>
            <a:r>
              <a:rPr kumimoji="1" lang="en-US" altLang="zh-CN" b="0" dirty="0" err="1">
                <a:latin typeface="Consolas" panose="020B0609020204030204" pitchFamily="49" charset="0"/>
                <a:cs typeface="Consolas" panose="020B0609020204030204" pitchFamily="49" charset="0"/>
              </a:rPr>
              <a:t>tx.start_time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endParaRPr kumimoji="1" lang="en-US" altLang="zh-CN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         return value </a:t>
            </a:r>
            <a:endParaRPr kumimoji="1" lang="en-US" altLang="zh-CN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kumimoji="1" lang="en-US" altLang="zh-CN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Example revisit  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68414" y="165092"/>
            <a:ext cx="1581155" cy="688343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84090" y="207104"/>
            <a:ext cx="1470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T1: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Print(A+B)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51382" y="145323"/>
            <a:ext cx="1106042" cy="965342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856869" y="187335"/>
            <a:ext cx="8178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T2: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 =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 =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" name="内容占位符 2"/>
          <p:cNvSpPr txBox="1"/>
          <p:nvPr/>
        </p:nvSpPr>
        <p:spPr>
          <a:xfrm>
            <a:off x="3697560" y="1129308"/>
            <a:ext cx="80243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>
                <a:latin typeface="微软雅黑" panose="020B0503020204020204" pitchFamily="34" charset="-122"/>
              </a:rPr>
              <a:t>T1</a:t>
            </a:r>
            <a:endParaRPr kumimoji="1"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10" name="内容占位符 2"/>
          <p:cNvSpPr txBox="1"/>
          <p:nvPr/>
        </p:nvSpPr>
        <p:spPr>
          <a:xfrm>
            <a:off x="5868144" y="1129308"/>
            <a:ext cx="80243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T2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2"/>
          <p:cNvSpPr txBox="1"/>
          <p:nvPr/>
        </p:nvSpPr>
        <p:spPr>
          <a:xfrm>
            <a:off x="1396478" y="1165363"/>
            <a:ext cx="1786435" cy="5040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线箭头连接符 11"/>
          <p:cNvCxnSpPr/>
          <p:nvPr/>
        </p:nvCxnSpPr>
        <p:spPr>
          <a:xfrm>
            <a:off x="1691680" y="1630793"/>
            <a:ext cx="0" cy="366616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8144347" y="1681413"/>
            <a:ext cx="776177" cy="695343"/>
            <a:chOff x="8144350" y="1556829"/>
            <a:chExt cx="776177" cy="695343"/>
          </a:xfrm>
        </p:grpSpPr>
        <p:sp>
          <p:nvSpPr>
            <p:cNvPr id="14" name="矩形 13"/>
            <p:cNvSpPr/>
            <p:nvPr/>
          </p:nvSpPr>
          <p:spPr>
            <a:xfrm>
              <a:off x="8144352" y="1556829"/>
              <a:ext cx="776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A: A</a:t>
              </a:r>
              <a:r>
                <a:rPr kumimoji="1" lang="en-US" altLang="zh-CN" baseline="-25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kumimoji="1"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8144351" y="1882840"/>
              <a:ext cx="776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B: B</a:t>
              </a:r>
              <a:r>
                <a:rPr kumimoji="1" lang="en-US" altLang="zh-CN" baseline="-25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kumimoji="1"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144350" y="1605371"/>
              <a:ext cx="776175" cy="5958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948880" y="2509828"/>
            <a:ext cx="1072731" cy="695343"/>
            <a:chOff x="8144350" y="1556829"/>
            <a:chExt cx="1072731" cy="695343"/>
          </a:xfrm>
        </p:grpSpPr>
        <p:sp>
          <p:nvSpPr>
            <p:cNvPr id="18" name="矩形 17"/>
            <p:cNvSpPr/>
            <p:nvPr/>
          </p:nvSpPr>
          <p:spPr>
            <a:xfrm>
              <a:off x="8144352" y="1556829"/>
              <a:ext cx="776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A: A</a:t>
              </a:r>
              <a:r>
                <a:rPr kumimoji="1" lang="en-US" altLang="zh-CN" baseline="-25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kumimoji="1"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144351" y="1882840"/>
              <a:ext cx="1072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B: </a:t>
              </a:r>
              <a:r>
                <a:rPr kumimoji="1" lang="en-US" altLang="zh-CN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kumimoji="1" lang="en-US" altLang="zh-CN" b="1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r>
                <a:rPr kumimoji="1" lang="en-US" altLang="zh-CN" baseline="-25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kumimoji="1"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kumimoji="1" lang="en-US" altLang="zh-CN" baseline="-25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kumimoji="1"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144350" y="1605371"/>
              <a:ext cx="1072730" cy="5958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942564" y="4122822"/>
            <a:ext cx="1114410" cy="695343"/>
            <a:chOff x="8144350" y="1556829"/>
            <a:chExt cx="1114410" cy="695343"/>
          </a:xfrm>
        </p:grpSpPr>
        <p:sp>
          <p:nvSpPr>
            <p:cNvPr id="22" name="矩形 21"/>
            <p:cNvSpPr/>
            <p:nvPr/>
          </p:nvSpPr>
          <p:spPr>
            <a:xfrm>
              <a:off x="8144352" y="1556829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A: </a:t>
              </a:r>
              <a:r>
                <a:rPr kumimoji="1" lang="en-US" altLang="zh-CN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kumimoji="1" lang="en-US" altLang="zh-CN" b="1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r>
                <a:rPr kumimoji="1"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A</a:t>
              </a:r>
              <a:r>
                <a:rPr kumimoji="1" lang="en-US" altLang="zh-CN" baseline="-25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kumimoji="1"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8144351" y="1882840"/>
              <a:ext cx="1072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B: </a:t>
              </a:r>
              <a:r>
                <a:rPr kumimoji="1" lang="en-US" altLang="zh-CN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kumimoji="1" lang="en-US" altLang="zh-CN" b="1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r>
                <a:rPr kumimoji="1" lang="en-US" altLang="zh-CN" baseline="-25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kumimoji="1"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kumimoji="1" lang="en-US" altLang="zh-CN" baseline="-25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kumimoji="1"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144350" y="1605371"/>
              <a:ext cx="1072730" cy="5958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内容占位符 2"/>
          <p:cNvSpPr txBox="1"/>
          <p:nvPr/>
        </p:nvSpPr>
        <p:spPr>
          <a:xfrm>
            <a:off x="5184804" y="1894475"/>
            <a:ext cx="2730051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Commit_time</a:t>
            </a:r>
            <a:r>
              <a:rPr kumimoji="1"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time()</a:t>
            </a:r>
            <a:endParaRPr kumimoji="1"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内容占位符 2"/>
          <p:cNvSpPr txBox="1"/>
          <p:nvPr/>
        </p:nvSpPr>
        <p:spPr>
          <a:xfrm>
            <a:off x="1148958" y="1872700"/>
            <a:ext cx="1758274" cy="5040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线箭头连接符 32"/>
          <p:cNvCxnSpPr/>
          <p:nvPr/>
        </p:nvCxnSpPr>
        <p:spPr>
          <a:xfrm flipH="1">
            <a:off x="1824340" y="2099191"/>
            <a:ext cx="325171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内容占位符 2"/>
          <p:cNvSpPr txBox="1"/>
          <p:nvPr/>
        </p:nvSpPr>
        <p:spPr>
          <a:xfrm>
            <a:off x="1148958" y="2857720"/>
            <a:ext cx="1758274" cy="50405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内容占位符 2"/>
          <p:cNvSpPr txBox="1"/>
          <p:nvPr/>
        </p:nvSpPr>
        <p:spPr>
          <a:xfrm>
            <a:off x="5507137" y="2257800"/>
            <a:ext cx="1786435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Write(B,  B</a:t>
            </a:r>
            <a:r>
              <a:rPr kumimoji="1" lang="en-US" altLang="zh-CN" b="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线箭头连接符 38"/>
          <p:cNvCxnSpPr/>
          <p:nvPr/>
        </p:nvCxnSpPr>
        <p:spPr>
          <a:xfrm flipH="1">
            <a:off x="1844799" y="3067889"/>
            <a:ext cx="325171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内容占位符 2"/>
          <p:cNvSpPr txBox="1"/>
          <p:nvPr/>
        </p:nvSpPr>
        <p:spPr>
          <a:xfrm>
            <a:off x="2794175" y="2851135"/>
            <a:ext cx="2730051" cy="5040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time()</a:t>
            </a:r>
            <a:endParaRPr kumimoji="1" lang="en-US" altLang="zh-CN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内容占位符 2"/>
          <p:cNvSpPr txBox="1"/>
          <p:nvPr/>
        </p:nvSpPr>
        <p:spPr>
          <a:xfrm>
            <a:off x="2963390" y="3202701"/>
            <a:ext cx="1786435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Read(A) = ?</a:t>
            </a:r>
            <a:endParaRPr kumimoji="1" lang="en-US" altLang="zh-CN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内容占位符 2"/>
          <p:cNvSpPr txBox="1"/>
          <p:nvPr/>
        </p:nvSpPr>
        <p:spPr>
          <a:xfrm>
            <a:off x="5630861" y="4240126"/>
            <a:ext cx="1786435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Write(A,  A</a:t>
            </a:r>
            <a:r>
              <a:rPr kumimoji="1" lang="en-US" altLang="zh-CN" b="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7942094" y="3278273"/>
            <a:ext cx="1072731" cy="695343"/>
            <a:chOff x="8144350" y="1556829"/>
            <a:chExt cx="1072731" cy="695343"/>
          </a:xfrm>
        </p:grpSpPr>
        <p:sp>
          <p:nvSpPr>
            <p:cNvPr id="44" name="矩形 43"/>
            <p:cNvSpPr/>
            <p:nvPr/>
          </p:nvSpPr>
          <p:spPr>
            <a:xfrm>
              <a:off x="8144352" y="1556829"/>
              <a:ext cx="776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A: A</a:t>
              </a:r>
              <a:r>
                <a:rPr kumimoji="1" lang="en-US" altLang="zh-CN" baseline="-25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kumimoji="1"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8144351" y="1882840"/>
              <a:ext cx="1072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B: </a:t>
              </a:r>
              <a:r>
                <a:rPr kumimoji="1" lang="en-US" altLang="zh-CN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kumimoji="1" lang="en-US" altLang="zh-CN" b="1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r>
                <a:rPr kumimoji="1" lang="en-US" altLang="zh-CN" baseline="-25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kumimoji="1"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kumimoji="1" lang="en-US" altLang="zh-CN" baseline="-25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kumimoji="1"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8144350" y="1605371"/>
              <a:ext cx="1072730" cy="5958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内容占位符 2"/>
          <p:cNvSpPr txBox="1"/>
          <p:nvPr/>
        </p:nvSpPr>
        <p:spPr>
          <a:xfrm>
            <a:off x="5498547" y="1569430"/>
            <a:ext cx="1786435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Lock A, B</a:t>
            </a:r>
            <a:endParaRPr kumimoji="1" lang="en-US" altLang="zh-CN" b="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内容占位符 2"/>
          <p:cNvSpPr txBox="1"/>
          <p:nvPr/>
        </p:nvSpPr>
        <p:spPr>
          <a:xfrm>
            <a:off x="5498546" y="2563244"/>
            <a:ext cx="1786435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Unlock B</a:t>
            </a:r>
            <a:endParaRPr kumimoji="1" lang="en-US" altLang="zh-CN" b="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内容占位符 2"/>
          <p:cNvSpPr txBox="1"/>
          <p:nvPr/>
        </p:nvSpPr>
        <p:spPr>
          <a:xfrm>
            <a:off x="5589181" y="4584828"/>
            <a:ext cx="1786435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Unlock A</a:t>
            </a:r>
            <a:endParaRPr kumimoji="1" lang="en-US" altLang="zh-CN" b="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638354" y="3230228"/>
            <a:ext cx="1954357" cy="428484"/>
          </a:xfrm>
          <a:prstGeom prst="ellipse">
            <a:avLst/>
          </a:prstGeom>
          <a:noFill/>
          <a:ln w="127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116745" y="3709618"/>
            <a:ext cx="415381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Cannot read! Because A is locked!</a:t>
            </a:r>
            <a:endParaRPr kumimoji="1"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内容占位符 2"/>
          <p:cNvSpPr txBox="1"/>
          <p:nvPr/>
        </p:nvSpPr>
        <p:spPr>
          <a:xfrm>
            <a:off x="2888917" y="4933140"/>
            <a:ext cx="1786435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Read(A) = </a:t>
            </a: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1" lang="en-US" altLang="zh-CN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内容占位符 2"/>
          <p:cNvSpPr txBox="1"/>
          <p:nvPr/>
        </p:nvSpPr>
        <p:spPr>
          <a:xfrm>
            <a:off x="2888916" y="5349205"/>
            <a:ext cx="1786435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Read(B) = </a:t>
            </a: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1" lang="en-US" altLang="zh-CN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Rectangle 19"/>
          <p:cNvSpPr/>
          <p:nvPr/>
        </p:nvSpPr>
        <p:spPr>
          <a:xfrm>
            <a:off x="3865354" y="337220"/>
            <a:ext cx="5070000" cy="368363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What if we lock after the </a:t>
            </a:r>
            <a:r>
              <a:rPr lang="en-US" altLang="zh-CN" sz="20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commit_time</a:t>
            </a:r>
            <a:r>
              <a:rPr lang="en-US" altLang="zh-CN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? 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764665" y="1597025"/>
            <a:ext cx="349123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不能在</a:t>
            </a:r>
            <a:r>
              <a:rPr lang="en-US" altLang="zh-CN" sz="1400"/>
              <a:t>commit-time</a:t>
            </a:r>
            <a:r>
              <a:rPr lang="zh-CN" altLang="en-US" sz="1400"/>
              <a:t>之后上锁，因为</a:t>
            </a:r>
            <a:r>
              <a:rPr lang="en-US" altLang="zh-CN" sz="1400"/>
              <a:t>commit</a:t>
            </a:r>
            <a:r>
              <a:rPr lang="zh-CN" altLang="en-US" sz="1400"/>
              <a:t>了实际上就可以读取新的数据了，但是</a:t>
            </a:r>
            <a:r>
              <a:rPr lang="en-US" altLang="zh-CN" sz="1400"/>
              <a:t>acquire lock</a:t>
            </a:r>
            <a:r>
              <a:rPr lang="zh-CN" altLang="en-US" sz="1400"/>
              <a:t>与</a:t>
            </a:r>
            <a:r>
              <a:rPr lang="en-US" altLang="zh-CN" sz="1400"/>
              <a:t>commit-time-set</a:t>
            </a:r>
            <a:r>
              <a:rPr lang="zh-CN" altLang="en-US" sz="1400"/>
              <a:t>之间是非原子的，因而可能被另外一个</a:t>
            </a:r>
            <a:r>
              <a:rPr lang="en-US" altLang="zh-CN" sz="1400"/>
              <a:t>read-TX</a:t>
            </a:r>
            <a:r>
              <a:rPr lang="zh-CN" altLang="en-US" sz="1400"/>
              <a:t>读取到了</a:t>
            </a:r>
            <a:r>
              <a:rPr lang="en-US" altLang="zh-CN" sz="1400"/>
              <a:t>stale-data</a:t>
            </a:r>
            <a:r>
              <a:rPr lang="zh-CN" altLang="en-US" sz="1400"/>
              <a:t>而导致</a:t>
            </a:r>
            <a:r>
              <a:rPr lang="en-US" altLang="zh-CN" sz="1400"/>
              <a:t>inconsistency</a:t>
            </a:r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Question remains: how do we assign the time to TXs?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840" y="1129309"/>
            <a:ext cx="8229600" cy="2088232"/>
          </a:xfrm>
        </p:spPr>
        <p:txBody>
          <a:bodyPr/>
          <a:lstStyle/>
          <a:p>
            <a:r>
              <a:rPr kumimoji="1" lang="en-US" altLang="zh-CN" dirty="0"/>
              <a:t>Timestamp of start &amp; commit should be </a:t>
            </a:r>
            <a:r>
              <a:rPr kumimoji="1" lang="en-US" altLang="zh-CN" dirty="0">
                <a:highlight>
                  <a:srgbClr val="FFFF00"/>
                </a:highlight>
              </a:rPr>
              <a:t>assigned in an increasing order</a:t>
            </a:r>
            <a:endParaRPr kumimoji="1" lang="en-US" altLang="zh-CN" dirty="0">
              <a:highlight>
                <a:srgbClr val="FFFF00"/>
              </a:highlight>
            </a:endParaRPr>
          </a:p>
          <a:p>
            <a:pPr lvl="1"/>
            <a:r>
              <a:rPr kumimoji="1" lang="en-US" altLang="zh-CN" dirty="0"/>
              <a:t>E.g., global counters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atomic</a:t>
            </a:r>
            <a:r>
              <a:rPr kumimoji="1" lang="zh-CN" altLang="en-US" dirty="0"/>
              <a:t> </a:t>
            </a:r>
            <a:r>
              <a:rPr kumimoji="1" lang="en-US" altLang="zh-CN" dirty="0"/>
              <a:t>increase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Note: read-only TX does not necessary increase the time </a:t>
            </a:r>
            <a:endParaRPr kumimoji="1" lang="en-US" altLang="zh-CN" dirty="0"/>
          </a:p>
          <a:p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implementation: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global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counter (on a single machine)</a:t>
            </a:r>
            <a:endParaRPr kumimoji="1" lang="en-US" altLang="zh-CN" dirty="0"/>
          </a:p>
          <a:p>
            <a:pPr marL="131445" lvl="1" indent="0">
              <a:buNone/>
            </a:pPr>
            <a:endParaRPr kumimoji="1" lang="zh-CN" altLang="en-US" sz="16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3832" y="3324797"/>
            <a:ext cx="3438762" cy="409941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3832" y="3345663"/>
            <a:ext cx="3438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u64 </a:t>
            </a:r>
            <a:r>
              <a:rPr kumimoji="1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global_time</a:t>
            </a:r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; // initial 0</a:t>
            </a:r>
            <a:endParaRPr kumimoji="1" lang="zh-CN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2295" y="3845086"/>
            <a:ext cx="3438762" cy="1641048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93832" y="3916474"/>
            <a:ext cx="35627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struct TX { </a:t>
            </a:r>
            <a:endParaRPr kumimoji="1"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u64 </a:t>
            </a:r>
            <a:r>
              <a:rPr kumimoji="1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start_time</a:t>
            </a:r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1"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u64 </a:t>
            </a:r>
            <a:r>
              <a:rPr kumimoji="1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commit_time</a:t>
            </a:r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endParaRPr kumimoji="1"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set&lt;...&gt; </a:t>
            </a:r>
            <a:r>
              <a:rPr kumimoji="1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write_set</a:t>
            </a:r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endParaRPr kumimoji="1"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...  </a:t>
            </a:r>
            <a:endParaRPr kumimoji="1"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CN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427984" y="3220914"/>
            <a:ext cx="4464496" cy="2390204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429521" y="3292303"/>
            <a:ext cx="45349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tx_begin</a:t>
            </a:r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1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</a:t>
            </a:r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r>
              <a:rPr kumimoji="1" lang="zh-CN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1" lang="zh-CN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read-only</a:t>
            </a:r>
            <a:endParaRPr kumimoji="1"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tx.global_time</a:t>
            </a:r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= READ(</a:t>
            </a:r>
            <a:r>
              <a:rPr kumimoji="1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global_time</a:t>
            </a:r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1"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... </a:t>
            </a:r>
            <a:endParaRPr kumimoji="1"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tx_commit</a:t>
            </a:r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1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</a:t>
            </a:r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 { // read-write </a:t>
            </a:r>
            <a:endParaRPr kumimoji="1"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tx.commit_time</a:t>
            </a:r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= FAA(</a:t>
            </a:r>
            <a:r>
              <a:rPr kumimoji="1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global_time</a:t>
            </a:r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1"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...</a:t>
            </a:r>
            <a:endParaRPr kumimoji="1"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zh-CN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657350" y="2457450"/>
            <a:ext cx="58293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anose="030F0702030302020204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anose="030F0702030302020204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anose="030F0702030302020204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anose="030F0702030302020204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anose="030F0702030302020204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anose="030F0702030302020204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anose="030F0702030302020204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zh-CN" b="0" kern="0" dirty="0">
                <a:solidFill>
                  <a:srgbClr val="C00000"/>
                </a:solidFill>
                <a:ea typeface="+mn-ea"/>
              </a:rPr>
              <a:t>Question: is global counter suitable for Spanner’s use case? </a:t>
            </a:r>
            <a:endParaRPr kumimoji="0" lang="en-US" altLang="zh-CN" b="0" kern="0" dirty="0">
              <a:solidFill>
                <a:srgbClr val="C00000"/>
              </a:solidFill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Global time is inefficient for Spanner’s use case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356826"/>
          </a:xfrm>
        </p:spPr>
        <p:txBody>
          <a:bodyPr/>
          <a:lstStyle/>
          <a:p>
            <a:r>
              <a:rPr kumimoji="1" lang="en-US" altLang="zh-CN" dirty="0"/>
              <a:t>Performance overhead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1. Extra latency overhead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2. Scalability bottleneck</a:t>
            </a:r>
            <a:endParaRPr kumimoji="1" lang="en-US" altLang="zh-CN" dirty="0"/>
          </a:p>
          <a:p>
            <a:r>
              <a:rPr kumimoji="1" lang="en-US" altLang="zh-CN" dirty="0"/>
              <a:t>Question: can we avoid reading the global counter? </a:t>
            </a:r>
            <a:endParaRPr kumimoji="1" lang="en-US" altLang="zh-CN" dirty="0"/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Possible when considering the read-only TX</a:t>
            </a:r>
            <a:r>
              <a:rPr kumimoji="1" lang="en-US" altLang="zh-CN" dirty="0"/>
              <a:t> 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Picture 6" descr="World Data Center Map, transparent 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123283"/>
            <a:ext cx="3495069" cy="1602513"/>
          </a:xfrm>
          <a:prstGeom prst="rect">
            <a:avLst/>
          </a:prstGeom>
          <a:noFill/>
          <a:scene3d>
            <a:camera prst="orthographicFront">
              <a:rot lat="222000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6536813" y="4010552"/>
            <a:ext cx="1002407" cy="931917"/>
            <a:chOff x="2152702" y="4197600"/>
            <a:chExt cx="1002407" cy="931917"/>
          </a:xfrm>
          <a:solidFill>
            <a:schemeClr val="bg1"/>
          </a:solidFill>
        </p:grpSpPr>
        <p:sp>
          <p:nvSpPr>
            <p:cNvPr id="7" name="磁盘 6"/>
            <p:cNvSpPr/>
            <p:nvPr/>
          </p:nvSpPr>
          <p:spPr>
            <a:xfrm>
              <a:off x="2152702" y="4197600"/>
              <a:ext cx="1002407" cy="931917"/>
            </a:xfrm>
            <a:prstGeom prst="flowChartMagneticDisk">
              <a:avLst/>
            </a:prstGeom>
            <a:grpFill/>
            <a:ln w="12700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326826" y="4585692"/>
              <a:ext cx="646331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DC1</a:t>
              </a:r>
              <a:endParaRPr lang="zh-CN" altLang="en-US" b="1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303364" y="3932685"/>
            <a:ext cx="1002407" cy="931917"/>
            <a:chOff x="2152702" y="4197600"/>
            <a:chExt cx="1002407" cy="931917"/>
          </a:xfrm>
          <a:solidFill>
            <a:schemeClr val="bg1"/>
          </a:solidFill>
        </p:grpSpPr>
        <p:sp>
          <p:nvSpPr>
            <p:cNvPr id="10" name="磁盘 9"/>
            <p:cNvSpPr/>
            <p:nvPr/>
          </p:nvSpPr>
          <p:spPr>
            <a:xfrm>
              <a:off x="2152702" y="4197600"/>
              <a:ext cx="1002407" cy="931917"/>
            </a:xfrm>
            <a:prstGeom prst="flowChartMagneticDisk">
              <a:avLst/>
            </a:prstGeom>
            <a:grpFill/>
            <a:ln w="12700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2326826" y="4585692"/>
              <a:ext cx="646331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DC0</a:t>
              </a:r>
              <a:endParaRPr lang="zh-CN" altLang="en-US" b="1" dirty="0"/>
            </a:p>
          </p:txBody>
        </p:sp>
      </p:grpSp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15513" y="4549255"/>
            <a:ext cx="680542" cy="68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320" y="3762201"/>
            <a:ext cx="449545" cy="44954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矩形 14"/>
          <p:cNvSpPr/>
          <p:nvPr/>
        </p:nvSpPr>
        <p:spPr>
          <a:xfrm>
            <a:off x="6080433" y="3382450"/>
            <a:ext cx="181331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b="1" dirty="0"/>
              <a:t>Global counter</a:t>
            </a:r>
            <a:endParaRPr lang="zh-CN" altLang="en-US" b="1" dirty="0"/>
          </a:p>
        </p:txBody>
      </p:sp>
      <p:sp>
        <p:nvSpPr>
          <p:cNvPr id="17" name="矩形 16"/>
          <p:cNvSpPr/>
          <p:nvPr/>
        </p:nvSpPr>
        <p:spPr>
          <a:xfrm>
            <a:off x="4219202" y="3377603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User data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651" y="3739304"/>
            <a:ext cx="495338" cy="495338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20" name="直线箭头连接符 19"/>
          <p:cNvCxnSpPr/>
          <p:nvPr/>
        </p:nvCxnSpPr>
        <p:spPr>
          <a:xfrm flipV="1">
            <a:off x="3553609" y="4690109"/>
            <a:ext cx="2890599" cy="444975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 flipH="1">
            <a:off x="3496056" y="4924539"/>
            <a:ext cx="2912555" cy="394278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5123819" y="4917956"/>
            <a:ext cx="312906" cy="369332"/>
            <a:chOff x="5923979" y="2810190"/>
            <a:chExt cx="312906" cy="369332"/>
          </a:xfrm>
        </p:grpSpPr>
        <p:sp>
          <p:nvSpPr>
            <p:cNvPr id="26" name="椭圆 25"/>
            <p:cNvSpPr/>
            <p:nvPr/>
          </p:nvSpPr>
          <p:spPr>
            <a:xfrm>
              <a:off x="5937289" y="2838785"/>
              <a:ext cx="286287" cy="28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5923979" y="2810190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rgbClr val="BE384B"/>
                  </a:solidFill>
                </a:rPr>
                <a:t>1</a:t>
              </a:r>
              <a:endParaRPr lang="zh-CN" altLang="en-US" b="1" dirty="0">
                <a:solidFill>
                  <a:srgbClr val="BE384B"/>
                </a:solidFill>
              </a:endParaRPr>
            </a:p>
          </p:txBody>
        </p:sp>
      </p:grpSp>
      <p:cxnSp>
        <p:nvCxnSpPr>
          <p:cNvPr id="29" name="直线箭头连接符 28"/>
          <p:cNvCxnSpPr>
            <a:endCxn id="10" idx="2"/>
          </p:cNvCxnSpPr>
          <p:nvPr/>
        </p:nvCxnSpPr>
        <p:spPr>
          <a:xfrm flipV="1">
            <a:off x="3392020" y="4398644"/>
            <a:ext cx="911344" cy="376928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/>
          <p:nvPr/>
        </p:nvCxnSpPr>
        <p:spPr>
          <a:xfrm flipH="1">
            <a:off x="3392022" y="4583310"/>
            <a:ext cx="877134" cy="318258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3746943" y="4468211"/>
            <a:ext cx="312906" cy="369332"/>
            <a:chOff x="5923979" y="2810190"/>
            <a:chExt cx="312906" cy="369332"/>
          </a:xfrm>
        </p:grpSpPr>
        <p:sp>
          <p:nvSpPr>
            <p:cNvPr id="37" name="椭圆 36"/>
            <p:cNvSpPr/>
            <p:nvPr/>
          </p:nvSpPr>
          <p:spPr>
            <a:xfrm>
              <a:off x="5937289" y="2838785"/>
              <a:ext cx="286287" cy="28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5923979" y="2810190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rgbClr val="BE384B"/>
                  </a:solidFill>
                </a:rPr>
                <a:t>2</a:t>
              </a:r>
              <a:endParaRPr lang="zh-CN" altLang="en-US" b="1" dirty="0">
                <a:solidFill>
                  <a:srgbClr val="BE384B"/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935095" y="1346835"/>
            <a:ext cx="485775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问题：如果每一次都要去维护</a:t>
            </a:r>
            <a:r>
              <a:rPr lang="en-US" altLang="zh-CN" sz="1400"/>
              <a:t>global-counter</a:t>
            </a:r>
            <a:r>
              <a:rPr lang="zh-CN" altLang="en-US" sz="1400"/>
              <a:t>，就需要去和存储这个</a:t>
            </a:r>
            <a:r>
              <a:rPr lang="en-US" altLang="zh-CN" sz="1400"/>
              <a:t>counter</a:t>
            </a:r>
            <a:r>
              <a:rPr lang="zh-CN" altLang="en-US" sz="1400"/>
              <a:t>的</a:t>
            </a:r>
            <a:r>
              <a:rPr lang="en-US" altLang="zh-CN" sz="1400"/>
              <a:t>DC</a:t>
            </a:r>
            <a:r>
              <a:rPr lang="zh-CN" altLang="en-US" sz="1400"/>
              <a:t>通信，而这时性能很差的行为，因为可能会有明显的</a:t>
            </a:r>
            <a:r>
              <a:rPr lang="en-US" altLang="zh-CN" sz="1400"/>
              <a:t>overhead</a:t>
            </a:r>
            <a:r>
              <a:rPr lang="zh-CN" altLang="en-US" sz="1400"/>
              <a:t>。</a:t>
            </a:r>
            <a:endParaRPr lang="zh-CN" altLang="en-US" sz="1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40" y="228866"/>
            <a:ext cx="8841160" cy="900442"/>
          </a:xfrm>
        </p:spPr>
        <p:txBody>
          <a:bodyPr/>
          <a:lstStyle/>
          <a:p>
            <a:r>
              <a:rPr kumimoji="1" lang="en-US" altLang="zh-CN" dirty="0"/>
              <a:t>Cache the time locally to avoid querying the global counter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Observation: the read-only TX can read a stale timestamp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E.g., not reading from the latest global counter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Still </a:t>
            </a:r>
            <a:r>
              <a:rPr kumimoji="1" lang="en-US" altLang="zh-CN" dirty="0">
                <a:highlight>
                  <a:srgbClr val="FFFF00"/>
                </a:highlight>
              </a:rPr>
              <a:t>correct</a:t>
            </a:r>
            <a:r>
              <a:rPr kumimoji="1" lang="en-US" altLang="zh-CN" dirty="0"/>
              <a:t> </a:t>
            </a:r>
            <a:endParaRPr kumimoji="1" lang="en-US" altLang="zh-CN" dirty="0"/>
          </a:p>
          <a:p>
            <a:pPr lvl="2"/>
            <a:r>
              <a:rPr kumimoji="1" lang="en-US" altLang="zh-CN" sz="1800" dirty="0"/>
              <a:t>TX only reads from a </a:t>
            </a:r>
            <a:r>
              <a:rPr kumimoji="1" lang="en-US" altLang="zh-CN" sz="1800" dirty="0">
                <a:solidFill>
                  <a:srgbClr val="FF0000"/>
                </a:solidFill>
              </a:rPr>
              <a:t>(possible) stale snapshot</a:t>
            </a:r>
            <a:r>
              <a:rPr kumimoji="1" lang="en-US" altLang="zh-CN" sz="1800" dirty="0"/>
              <a:t> </a:t>
            </a:r>
            <a:endParaRPr kumimoji="1" lang="en-US" altLang="zh-CN" sz="1800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Cache global counter to avoid frequently reads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840" y="1129309"/>
            <a:ext cx="8229600" cy="2088232"/>
          </a:xfrm>
        </p:spPr>
        <p:txBody>
          <a:bodyPr/>
          <a:lstStyle/>
          <a:p>
            <a:r>
              <a:rPr kumimoji="1" lang="en-US" altLang="zh-CN" dirty="0"/>
              <a:t>Cache start timestamp for the read-only TX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The </a:t>
            </a:r>
            <a:r>
              <a:rPr kumimoji="1" lang="en-US" altLang="zh-CN" dirty="0">
                <a:solidFill>
                  <a:srgbClr val="FF0000"/>
                </a:solidFill>
              </a:rPr>
              <a:t>read-only TX no longer needs</a:t>
            </a:r>
            <a:r>
              <a:rPr kumimoji="1" lang="en-US" altLang="zh-CN" dirty="0"/>
              <a:t> to do the FAA(fetch-and-add) all the time  </a:t>
            </a:r>
            <a:endParaRPr kumimoji="1" lang="en-US" altLang="zh-CN" dirty="0"/>
          </a:p>
          <a:p>
            <a:r>
              <a:rPr kumimoji="1" lang="en-US" altLang="zh-CN" dirty="0"/>
              <a:t>Note: here FAA maybe implemented as a remote procedure call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To the server that stores the global counter 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53057" y="3102160"/>
            <a:ext cx="3438762" cy="409941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3057" y="3123026"/>
            <a:ext cx="3438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u64 </a:t>
            </a:r>
            <a:r>
              <a:rPr kumimoji="1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global_time</a:t>
            </a:r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; // initial 0</a:t>
            </a:r>
            <a:endParaRPr kumimoji="1" lang="zh-CN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1520" y="3622449"/>
            <a:ext cx="3438762" cy="1978784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53057" y="3693837"/>
            <a:ext cx="35627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struct TX { </a:t>
            </a:r>
            <a:endParaRPr kumimoji="1"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u64 </a:t>
            </a:r>
            <a:r>
              <a:rPr kumimoji="1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start_time</a:t>
            </a:r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1"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u64 </a:t>
            </a:r>
            <a:r>
              <a:rPr kumimoji="1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commit_time</a:t>
            </a:r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endParaRPr kumimoji="1"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CN" sz="16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Option&lt;u64&gt; </a:t>
            </a:r>
            <a:r>
              <a:rPr kumimoji="1" lang="en-US" altLang="zh-CN" sz="160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cached_time</a:t>
            </a:r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1"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set&lt;...&gt; </a:t>
            </a:r>
            <a:r>
              <a:rPr kumimoji="1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write_set</a:t>
            </a:r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endParaRPr kumimoji="1"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...  </a:t>
            </a:r>
            <a:endParaRPr kumimoji="1"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CN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779912" y="3134080"/>
            <a:ext cx="5111031" cy="2390204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923928" y="3205469"/>
            <a:ext cx="4915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tx_begin</a:t>
            </a:r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1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</a:t>
            </a:r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kumimoji="1"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CN" sz="16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1" lang="en-US" altLang="zh-CN" sz="160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cached_time.is_none</a:t>
            </a:r>
            <a:r>
              <a:rPr kumimoji="1" lang="en-US" altLang="zh-CN" sz="16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endParaRPr kumimoji="1" lang="en-US" altLang="zh-CN" sz="1600" dirty="0"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16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kumimoji="1" lang="en-US" altLang="zh-CN" sz="160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tx.cached_time</a:t>
            </a:r>
            <a:r>
              <a:rPr kumimoji="1" lang="en-US" altLang="zh-CN" sz="16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Some(READ(</a:t>
            </a:r>
            <a:r>
              <a:rPr kumimoji="1" lang="en-US" altLang="zh-CN" sz="160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global_time</a:t>
            </a:r>
            <a:r>
              <a:rPr kumimoji="1" lang="en-US" altLang="zh-CN" sz="16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kumimoji="1" lang="en-US" altLang="zh-CN" sz="1600" dirty="0"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tx.start_time</a:t>
            </a:r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kumimoji="1" lang="en-US" altLang="zh-CN" sz="160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tx.cached_time.unwrap</a:t>
            </a:r>
            <a:r>
              <a:rPr kumimoji="1" lang="en-US" altLang="zh-CN" sz="16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en-US" altLang="zh-CN" sz="1600" dirty="0"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... </a:t>
            </a:r>
            <a:endParaRPr kumimoji="1"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zh-CN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Review of properties required by distributed systems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GB" altLang="zh-CN" dirty="0"/>
              <a:t>Atomicity across </a:t>
            </a:r>
            <a:r>
              <a:rPr kumimoji="1" lang="en-GB" altLang="zh-CN" dirty="0">
                <a:solidFill>
                  <a:srgbClr val="FF0000"/>
                </a:solidFill>
              </a:rPr>
              <a:t>multiple </a:t>
            </a:r>
            <a:r>
              <a:rPr kumimoji="1" lang="en-US" altLang="zh-CN" dirty="0">
                <a:solidFill>
                  <a:srgbClr val="FF0000"/>
                </a:solidFill>
              </a:rPr>
              <a:t>replications</a:t>
            </a:r>
            <a:r>
              <a:rPr kumimoji="1" lang="en-US" altLang="zh-CN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E.g., replicated state machine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4211960" y="1672201"/>
            <a:ext cx="3720772" cy="342900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tIns="0" rIns="72000" bIns="36000">
            <a:spAutoFit/>
          </a:bodyPr>
          <a:lstStyle/>
          <a:p>
            <a:pPr marL="441325" lvl="0" indent="-384175" algn="ctr" fontAlgn="auto">
              <a:spcBef>
                <a:spcPct val="20000"/>
              </a:spcBef>
              <a:spcAft>
                <a:spcPts val="0"/>
              </a:spcAft>
              <a:buClr>
                <a:srgbClr val="FF0066"/>
              </a:buClr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Tools: 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Paxos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, Raft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01483"/>
            <a:ext cx="5328592" cy="3402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 revisit w/ cached time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968414" y="165092"/>
            <a:ext cx="1581155" cy="688343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84090" y="207104"/>
            <a:ext cx="1470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T1: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Print(A+B)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51382" y="145323"/>
            <a:ext cx="1106042" cy="965342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856869" y="187335"/>
            <a:ext cx="8178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T2: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B =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 =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内容占位符 2"/>
          <p:cNvSpPr txBox="1"/>
          <p:nvPr/>
        </p:nvSpPr>
        <p:spPr>
          <a:xfrm>
            <a:off x="3011694" y="1143024"/>
            <a:ext cx="2028302" cy="1128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T1 (</a:t>
            </a:r>
            <a:r>
              <a:rPr kumimoji="1" lang="en-US" altLang="zh-CN" dirty="0" err="1"/>
              <a:t>cached_time</a:t>
            </a:r>
            <a:r>
              <a:rPr kumimoji="1" lang="en-US" altLang="zh-CN" dirty="0"/>
              <a:t> = </a:t>
            </a:r>
            <a:r>
              <a:rPr kumimoji="1" lang="en-US" altLang="zh-CN" dirty="0">
                <a:solidFill>
                  <a:srgbClr val="FF0000"/>
                </a:solidFill>
              </a:rPr>
              <a:t>0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10" name="内容占位符 2"/>
          <p:cNvSpPr txBox="1"/>
          <p:nvPr/>
        </p:nvSpPr>
        <p:spPr>
          <a:xfrm>
            <a:off x="5868144" y="1129308"/>
            <a:ext cx="80243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T2</a:t>
            </a:r>
            <a:endParaRPr kumimoji="1" lang="zh-CN" altLang="en-US" dirty="0"/>
          </a:p>
        </p:txBody>
      </p:sp>
      <p:sp>
        <p:nvSpPr>
          <p:cNvPr id="11" name="内容占位符 2"/>
          <p:cNvSpPr txBox="1"/>
          <p:nvPr/>
        </p:nvSpPr>
        <p:spPr>
          <a:xfrm>
            <a:off x="521138" y="869512"/>
            <a:ext cx="2345748" cy="109200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Global  counter </a:t>
            </a:r>
            <a:endParaRPr kumimoji="1" lang="en-US" altLang="zh-CN" dirty="0"/>
          </a:p>
          <a:p>
            <a:r>
              <a:rPr kumimoji="1" lang="en-US" altLang="zh-CN" dirty="0"/>
              <a:t>(initial 2)</a:t>
            </a:r>
            <a:endParaRPr kumimoji="1" lang="zh-CN" altLang="en-US" dirty="0"/>
          </a:p>
        </p:txBody>
      </p:sp>
      <p:cxnSp>
        <p:nvCxnSpPr>
          <p:cNvPr id="12" name="直线箭头连接符 11"/>
          <p:cNvCxnSpPr/>
          <p:nvPr/>
        </p:nvCxnSpPr>
        <p:spPr>
          <a:xfrm>
            <a:off x="1691680" y="1630793"/>
            <a:ext cx="0" cy="366616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7851382" y="1366971"/>
            <a:ext cx="1114410" cy="695343"/>
            <a:chOff x="8144350" y="1556829"/>
            <a:chExt cx="1114410" cy="695343"/>
          </a:xfrm>
        </p:grpSpPr>
        <p:sp>
          <p:nvSpPr>
            <p:cNvPr id="22" name="矩形 21"/>
            <p:cNvSpPr/>
            <p:nvPr/>
          </p:nvSpPr>
          <p:spPr>
            <a:xfrm>
              <a:off x="8144352" y="1556829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A: A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A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kumimoji="1" lang="en-US" altLang="zh-CN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8144351" y="1882840"/>
              <a:ext cx="1072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B: B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1 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kumimoji="1" lang="en-US" altLang="zh-CN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144350" y="1605371"/>
              <a:ext cx="1072730" cy="5958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内容占位符 2"/>
          <p:cNvSpPr txBox="1"/>
          <p:nvPr/>
        </p:nvSpPr>
        <p:spPr>
          <a:xfrm>
            <a:off x="1148958" y="1872700"/>
            <a:ext cx="1758274" cy="5040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5" name="内容占位符 2"/>
          <p:cNvSpPr txBox="1"/>
          <p:nvPr/>
        </p:nvSpPr>
        <p:spPr>
          <a:xfrm>
            <a:off x="5184804" y="1894475"/>
            <a:ext cx="2730051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 err="1"/>
              <a:t>Commit_time</a:t>
            </a:r>
            <a:r>
              <a:rPr kumimoji="1" lang="en-US" altLang="zh-CN" b="0" dirty="0"/>
              <a:t> = FAA(G)</a:t>
            </a:r>
            <a:endParaRPr kumimoji="1" lang="zh-CN" altLang="en-US" b="0" dirty="0"/>
          </a:p>
        </p:txBody>
      </p:sp>
      <p:sp>
        <p:nvSpPr>
          <p:cNvPr id="36" name="内容占位符 2"/>
          <p:cNvSpPr txBox="1"/>
          <p:nvPr/>
        </p:nvSpPr>
        <p:spPr>
          <a:xfrm>
            <a:off x="1148958" y="1872700"/>
            <a:ext cx="1758274" cy="5040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cxnSp>
        <p:nvCxnSpPr>
          <p:cNvPr id="41" name="直线箭头连接符 40"/>
          <p:cNvCxnSpPr/>
          <p:nvPr/>
        </p:nvCxnSpPr>
        <p:spPr>
          <a:xfrm flipH="1">
            <a:off x="1824340" y="2099191"/>
            <a:ext cx="325171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内容占位符 2"/>
          <p:cNvSpPr txBox="1"/>
          <p:nvPr/>
        </p:nvSpPr>
        <p:spPr>
          <a:xfrm>
            <a:off x="5507137" y="2257800"/>
            <a:ext cx="1786435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Write(B,  B</a:t>
            </a:r>
            <a:r>
              <a:rPr kumimoji="1" lang="en-US" altLang="zh-CN" b="0" baseline="-25000" dirty="0"/>
              <a:t>3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48" name="内容占位符 2"/>
          <p:cNvSpPr txBox="1"/>
          <p:nvPr/>
        </p:nvSpPr>
        <p:spPr>
          <a:xfrm>
            <a:off x="5507136" y="2701117"/>
            <a:ext cx="1786435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Write(A,  A</a:t>
            </a:r>
            <a:r>
              <a:rPr kumimoji="1" lang="en-US" altLang="zh-CN" b="0" baseline="-25000" dirty="0"/>
              <a:t>3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50" name="内容占位符 2"/>
          <p:cNvSpPr txBox="1"/>
          <p:nvPr/>
        </p:nvSpPr>
        <p:spPr>
          <a:xfrm>
            <a:off x="3138093" y="3684972"/>
            <a:ext cx="2730051" cy="5040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 err="1"/>
              <a:t>Start_time</a:t>
            </a:r>
            <a:r>
              <a:rPr kumimoji="1" lang="en-US" altLang="zh-CN" b="0" dirty="0"/>
              <a:t> = </a:t>
            </a:r>
            <a:r>
              <a:rPr kumimoji="1" lang="en-US" altLang="zh-CN" dirty="0">
                <a:solidFill>
                  <a:srgbClr val="C00000"/>
                </a:solidFill>
              </a:rPr>
              <a:t>0</a:t>
            </a:r>
            <a:r>
              <a:rPr kumimoji="1" lang="en-US" altLang="zh-CN" b="0" dirty="0"/>
              <a:t> // cached</a:t>
            </a:r>
            <a:endParaRPr kumimoji="1" lang="zh-CN" altLang="en-US" b="0" dirty="0"/>
          </a:p>
        </p:txBody>
      </p:sp>
      <p:grpSp>
        <p:nvGrpSpPr>
          <p:cNvPr id="51" name="组合 50"/>
          <p:cNvGrpSpPr/>
          <p:nvPr/>
        </p:nvGrpSpPr>
        <p:grpSpPr>
          <a:xfrm>
            <a:off x="7517832" y="2288805"/>
            <a:ext cx="1495925" cy="695343"/>
            <a:chOff x="8144349" y="1556829"/>
            <a:chExt cx="1495925" cy="695343"/>
          </a:xfrm>
        </p:grpSpPr>
        <p:sp>
          <p:nvSpPr>
            <p:cNvPr id="52" name="矩形 51"/>
            <p:cNvSpPr/>
            <p:nvPr/>
          </p:nvSpPr>
          <p:spPr>
            <a:xfrm>
              <a:off x="8144352" y="1556829"/>
              <a:ext cx="14959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A: </a:t>
              </a:r>
              <a:r>
                <a:rPr kumimoji="1" lang="en-US" altLang="zh-CN" b="1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kumimoji="1" lang="en-US" altLang="zh-CN" b="1" baseline="-25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  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A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kumimoji="1" lang="en-US" altLang="zh-CN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8144351" y="1882840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B: </a:t>
              </a:r>
              <a:r>
                <a:rPr kumimoji="1" lang="en-US" altLang="zh-CN" b="1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kumimoji="1" lang="en-US" altLang="zh-CN" b="1" baseline="-25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  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1 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kumimoji="1" lang="en-US" altLang="zh-CN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8144349" y="1605371"/>
              <a:ext cx="1495921" cy="5958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517828" y="4302489"/>
            <a:ext cx="1495925" cy="695343"/>
            <a:chOff x="8144349" y="1556829"/>
            <a:chExt cx="1495925" cy="695343"/>
          </a:xfrm>
        </p:grpSpPr>
        <p:sp>
          <p:nvSpPr>
            <p:cNvPr id="56" name="矩形 55"/>
            <p:cNvSpPr/>
            <p:nvPr/>
          </p:nvSpPr>
          <p:spPr>
            <a:xfrm>
              <a:off x="8144352" y="1556829"/>
              <a:ext cx="14959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A: A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3  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1" lang="en-US" altLang="zh-CN" b="1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kumimoji="1" lang="en-US" altLang="zh-CN" b="1" baseline="-25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kumimoji="1" lang="en-US" altLang="zh-CN" b="1" baseline="-25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8144351" y="1882840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B: B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3  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1 </a:t>
              </a:r>
              <a:r>
                <a:rPr kumimoji="1" lang="en-US" altLang="zh-CN" b="1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kumimoji="1" lang="en-US" altLang="zh-CN" b="1" baseline="-25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kumimoji="1" lang="en-US" altLang="zh-CN" b="1" baseline="-25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8144349" y="1605371"/>
              <a:ext cx="1495921" cy="5958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59" name="内容占位符 2"/>
          <p:cNvSpPr txBox="1"/>
          <p:nvPr/>
        </p:nvSpPr>
        <p:spPr>
          <a:xfrm>
            <a:off x="3096418" y="4150800"/>
            <a:ext cx="1786435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Read(A) = </a:t>
            </a:r>
            <a:r>
              <a:rPr kumimoji="1" lang="en-US" altLang="zh-CN" dirty="0">
                <a:solidFill>
                  <a:srgbClr val="C00000"/>
                </a:solidFill>
              </a:rPr>
              <a:t>A</a:t>
            </a:r>
            <a:r>
              <a:rPr kumimoji="1" lang="en-US" altLang="zh-CN" baseline="-25000" dirty="0">
                <a:solidFill>
                  <a:srgbClr val="C00000"/>
                </a:solidFill>
              </a:rPr>
              <a:t>0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60" name="内容占位符 2"/>
          <p:cNvSpPr txBox="1"/>
          <p:nvPr/>
        </p:nvSpPr>
        <p:spPr>
          <a:xfrm>
            <a:off x="3096417" y="4566865"/>
            <a:ext cx="1786435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45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Read(B) = </a:t>
            </a:r>
            <a:r>
              <a:rPr kumimoji="1" lang="en-US" altLang="zh-CN" dirty="0">
                <a:solidFill>
                  <a:srgbClr val="C00000"/>
                </a:solidFill>
              </a:rPr>
              <a:t>B</a:t>
            </a:r>
            <a:r>
              <a:rPr kumimoji="1" lang="en-US" altLang="zh-CN" baseline="-25000" dirty="0">
                <a:solidFill>
                  <a:srgbClr val="C00000"/>
                </a:solidFill>
              </a:rPr>
              <a:t>0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6" grpId="0" animBg="1"/>
      <p:bldP spid="47" grpId="0"/>
      <p:bldP spid="48" grpId="0"/>
      <p:bldP spid="50" grpId="0" animBg="1"/>
      <p:bldP spid="59" grpId="0"/>
      <p:bldP spid="6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Drawbacks of cached time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840" y="1129308"/>
            <a:ext cx="8841160" cy="3771636"/>
          </a:xfrm>
        </p:spPr>
        <p:txBody>
          <a:bodyPr/>
          <a:lstStyle/>
          <a:p>
            <a:r>
              <a:rPr kumimoji="1" lang="en-US" altLang="zh-CN" dirty="0"/>
              <a:t>No freshness(</a:t>
            </a:r>
            <a:r>
              <a:rPr kumimoji="1" lang="zh-CN" altLang="en-US" dirty="0"/>
              <a:t>最新的</a:t>
            </a:r>
            <a:r>
              <a:rPr kumimoji="1" lang="en-US" altLang="zh-CN" dirty="0"/>
              <a:t>,</a:t>
            </a:r>
            <a:r>
              <a:rPr kumimoji="1" lang="zh-CN" altLang="en-US" dirty="0"/>
              <a:t>这里应该还有</a:t>
            </a:r>
            <a:r>
              <a:rPr kumimoji="1" lang="en-US" altLang="zh-CN" dirty="0"/>
              <a:t>”</a:t>
            </a:r>
            <a:r>
              <a:rPr kumimoji="1" lang="zh-CN" altLang="en-US" dirty="0"/>
              <a:t>正确的</a:t>
            </a:r>
            <a:r>
              <a:rPr kumimoji="1" lang="en-US" altLang="zh-CN" dirty="0"/>
              <a:t>”</a:t>
            </a:r>
            <a:r>
              <a:rPr kumimoji="1" lang="zh-CN" altLang="en-US" dirty="0"/>
              <a:t>的语义</a:t>
            </a:r>
            <a:r>
              <a:rPr kumimoji="1" lang="en-US" altLang="zh-CN" dirty="0"/>
              <a:t>) guarantees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i.e., no external consistency 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External consistency</a:t>
            </a:r>
            <a:r>
              <a:rPr kumimoji="1" lang="en-US" altLang="zh-CN" dirty="0"/>
              <a:t> is the most desirable for the programmer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Simplified definition: </a:t>
            </a:r>
            <a:r>
              <a:rPr lang="en-GB" altLang="zh-CN" i="1" dirty="0"/>
              <a:t>If T1 completes before T2 starts, T2 must see T1's writes.</a:t>
            </a:r>
            <a:endParaRPr kumimoji="1" lang="en-US" altLang="zh-CN" i="1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线箭头连接符 4"/>
          <p:cNvCxnSpPr/>
          <p:nvPr/>
        </p:nvCxnSpPr>
        <p:spPr>
          <a:xfrm>
            <a:off x="968128" y="3962294"/>
            <a:ext cx="7200800" cy="0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616528" y="4034313"/>
            <a:ext cx="689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Time</a:t>
            </a:r>
            <a:endParaRPr lang="zh-CN" altLang="en-US" dirty="0"/>
          </a:p>
        </p:txBody>
      </p:sp>
      <p:pic>
        <p:nvPicPr>
          <p:cNvPr id="7" name="Picture 2" descr="circled-user-male-skin-type-1-2 | Focus Educat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560" y="4336899"/>
            <a:ext cx="1080787" cy="108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User Experience (UX) &amp; CRO - Pavilion We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276" y="4564563"/>
            <a:ext cx="858833" cy="85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1651477" y="5334937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John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057615" y="5416567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Bob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112144" y="3335226"/>
            <a:ext cx="2448272" cy="927526"/>
            <a:chOff x="1187624" y="2137176"/>
            <a:chExt cx="2448272" cy="927526"/>
          </a:xfrm>
        </p:grpSpPr>
        <p:sp>
          <p:nvSpPr>
            <p:cNvPr id="12" name="矩形 11"/>
            <p:cNvSpPr/>
            <p:nvPr/>
          </p:nvSpPr>
          <p:spPr>
            <a:xfrm>
              <a:off x="1187624" y="2337643"/>
              <a:ext cx="2448272" cy="72705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184775" y="2137176"/>
              <a:ext cx="453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rgbClr val="C00000"/>
                  </a:solidFill>
                </a:rPr>
                <a:t>T1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402472" y="2486075"/>
              <a:ext cx="18582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 err="1"/>
                <a:t>Bob.acct</a:t>
              </a:r>
              <a:r>
                <a:rPr kumimoji="1" lang="en-US" altLang="zh-CN" dirty="0"/>
                <a:t> = 100$</a:t>
              </a:r>
              <a:endParaRPr lang="zh-CN" altLang="en-US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816100" y="3335903"/>
            <a:ext cx="2448272" cy="927526"/>
            <a:chOff x="1187624" y="2137176"/>
            <a:chExt cx="2448272" cy="927526"/>
          </a:xfrm>
        </p:grpSpPr>
        <p:sp>
          <p:nvSpPr>
            <p:cNvPr id="16" name="矩形 15"/>
            <p:cNvSpPr/>
            <p:nvPr/>
          </p:nvSpPr>
          <p:spPr>
            <a:xfrm>
              <a:off x="1187624" y="2337643"/>
              <a:ext cx="2448272" cy="72705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2184775" y="2137176"/>
              <a:ext cx="453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rgbClr val="C00000"/>
                  </a:solidFill>
                </a:rPr>
                <a:t>T2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402472" y="2486075"/>
              <a:ext cx="16850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Print(</a:t>
              </a:r>
              <a:r>
                <a:rPr kumimoji="1" lang="en-US" altLang="zh-CN" dirty="0" err="1"/>
                <a:t>bob.acct</a:t>
              </a:r>
              <a:r>
                <a:rPr kumimoji="1" lang="en-US" altLang="zh-CN" dirty="0"/>
                <a:t>)</a:t>
              </a:r>
              <a:endParaRPr lang="zh-CN" altLang="en-US" dirty="0"/>
            </a:p>
          </p:txBody>
        </p:sp>
      </p:grpSp>
      <p:sp>
        <p:nvSpPr>
          <p:cNvPr id="19" name="矩形 18"/>
          <p:cNvSpPr/>
          <p:nvPr/>
        </p:nvSpPr>
        <p:spPr>
          <a:xfrm>
            <a:off x="6716025" y="2857580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Should be 100!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20" name="任意形状 19"/>
          <p:cNvSpPr/>
          <p:nvPr/>
        </p:nvSpPr>
        <p:spPr>
          <a:xfrm>
            <a:off x="6196912" y="3009546"/>
            <a:ext cx="576197" cy="441933"/>
          </a:xfrm>
          <a:custGeom>
            <a:avLst/>
            <a:gdLst>
              <a:gd name="connsiteX0" fmla="*/ 0 w 576197"/>
              <a:gd name="connsiteY0" fmla="*/ 418926 h 441933"/>
              <a:gd name="connsiteX1" fmla="*/ 75156 w 576197"/>
              <a:gd name="connsiteY1" fmla="*/ 431452 h 441933"/>
              <a:gd name="connsiteX2" fmla="*/ 338202 w 576197"/>
              <a:gd name="connsiteY2" fmla="*/ 406400 h 441933"/>
              <a:gd name="connsiteX3" fmla="*/ 313150 w 576197"/>
              <a:gd name="connsiteY3" fmla="*/ 55671 h 441933"/>
              <a:gd name="connsiteX4" fmla="*/ 576197 w 576197"/>
              <a:gd name="connsiteY4" fmla="*/ 5567 h 44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6197" h="441933">
                <a:moveTo>
                  <a:pt x="0" y="418926"/>
                </a:moveTo>
                <a:cubicBezTo>
                  <a:pt x="9394" y="426233"/>
                  <a:pt x="18789" y="433540"/>
                  <a:pt x="75156" y="431452"/>
                </a:cubicBezTo>
                <a:cubicBezTo>
                  <a:pt x="131523" y="429364"/>
                  <a:pt x="298536" y="469030"/>
                  <a:pt x="338202" y="406400"/>
                </a:cubicBezTo>
                <a:cubicBezTo>
                  <a:pt x="377868" y="343770"/>
                  <a:pt x="273484" y="122476"/>
                  <a:pt x="313150" y="55671"/>
                </a:cubicBezTo>
                <a:cubicBezTo>
                  <a:pt x="352816" y="-11134"/>
                  <a:pt x="464506" y="-2784"/>
                  <a:pt x="576197" y="5567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18110" y="2748915"/>
            <a:ext cx="5848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通俗来说即使逻辑上后发生的事务一定会看到先发生的事务的结果</a:t>
            </a:r>
            <a:r>
              <a:rPr lang="en-US" altLang="zh-CN" sz="1400"/>
              <a:t>(</a:t>
            </a:r>
            <a:r>
              <a:rPr lang="zh-CN" altLang="en-US" sz="1400"/>
              <a:t>新的</a:t>
            </a:r>
            <a:r>
              <a:rPr lang="en-US" altLang="zh-CN" sz="1400"/>
              <a:t>write)</a:t>
            </a:r>
            <a:r>
              <a:rPr lang="zh-CN" altLang="en-US" sz="1400"/>
              <a:t>。</a:t>
            </a:r>
            <a:endParaRPr lang="zh-CN" altLang="en-US" sz="14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Drawbacks of cached time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No freshness guarantees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i.e., no external consistency 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Read-write TX still need to acquire the global counter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Extra latency to communicate with the server that stores the global time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Possible performance bottleneck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Challenge of the timing in MVCC so far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840" y="1129308"/>
            <a:ext cx="8733656" cy="3771636"/>
          </a:xfrm>
        </p:spPr>
        <p:txBody>
          <a:bodyPr/>
          <a:lstStyle/>
          <a:p>
            <a:r>
              <a:rPr kumimoji="1" lang="en-US" altLang="zh-CN" dirty="0"/>
              <a:t>Time needs synchronization for </a:t>
            </a:r>
            <a:r>
              <a:rPr kumimoji="1" lang="en-US" altLang="zh-CN" dirty="0">
                <a:solidFill>
                  <a:srgbClr val="C00000"/>
                </a:solidFill>
              </a:rPr>
              <a:t>external consistency 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en-US" altLang="zh-CN" dirty="0"/>
              <a:t>If a read-write TX has decided to commit, then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read-only</a:t>
            </a:r>
            <a:r>
              <a:rPr kumimoji="1" lang="zh-CN" altLang="en-US" dirty="0"/>
              <a:t> </a:t>
            </a:r>
            <a:r>
              <a:rPr kumimoji="1" lang="en-US" altLang="zh-CN" dirty="0"/>
              <a:t>TX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starts,</a:t>
            </a:r>
            <a:br>
              <a:rPr kumimoji="1" lang="en-US" altLang="zh-CN" dirty="0"/>
            </a:br>
            <a:r>
              <a:rPr kumimoji="1" lang="en-US" altLang="zh-CN" dirty="0"/>
              <a:t>then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must</a:t>
            </a:r>
            <a:r>
              <a:rPr kumimoji="1" lang="zh-CN" altLang="en-US" dirty="0"/>
              <a:t> </a:t>
            </a:r>
            <a:r>
              <a:rPr kumimoji="1" lang="en-US" altLang="zh-CN" dirty="0"/>
              <a:t>ensure: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Time</a:t>
            </a:r>
            <a:r>
              <a:rPr kumimoji="1" lang="en-US" altLang="zh-CN" baseline="-25000" dirty="0" err="1"/>
              <a:t>read</a:t>
            </a:r>
            <a:r>
              <a:rPr kumimoji="1" lang="en-US" altLang="zh-CN" baseline="-25000" dirty="0"/>
              <a:t>-only</a:t>
            </a:r>
            <a:r>
              <a:rPr kumimoji="1" lang="en-US" altLang="zh-CN" dirty="0"/>
              <a:t> &gt;=  </a:t>
            </a:r>
            <a:r>
              <a:rPr kumimoji="1" lang="en-US" altLang="zh-CN" dirty="0" err="1"/>
              <a:t>Time</a:t>
            </a:r>
            <a:r>
              <a:rPr kumimoji="1" lang="en-US" altLang="zh-CN" baseline="-25000" dirty="0" err="1"/>
              <a:t>read</a:t>
            </a:r>
            <a:r>
              <a:rPr kumimoji="1" lang="en-US" altLang="zh-CN" baseline="-25000" dirty="0"/>
              <a:t>-write</a:t>
            </a:r>
            <a:endParaRPr kumimoji="1" lang="en-US" altLang="zh-CN" baseline="-25000" dirty="0"/>
          </a:p>
          <a:p>
            <a:r>
              <a:rPr kumimoji="1" lang="en-US" altLang="zh-CN" dirty="0"/>
              <a:t>Global counter trivially satisfies this requirement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But requires a centralized time server not suitable for geo-replicated databases</a:t>
            </a:r>
            <a:endParaRPr kumimoji="1" lang="en-US" altLang="zh-CN" dirty="0"/>
          </a:p>
          <a:p>
            <a:r>
              <a:rPr kumimoji="1" lang="en-US" altLang="zh-CN" dirty="0"/>
              <a:t>Can we use the </a:t>
            </a:r>
            <a:r>
              <a:rPr kumimoji="1" lang="en-US" altLang="zh-CN" dirty="0">
                <a:highlight>
                  <a:srgbClr val="FFFF00"/>
                </a:highlight>
              </a:rPr>
              <a:t>physical clock </a:t>
            </a:r>
            <a:r>
              <a:rPr kumimoji="1" lang="en-US" altLang="zh-CN" dirty="0"/>
              <a:t>of the machines?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Timing: </a:t>
            </a:r>
            <a:r>
              <a:rPr kumimoji="1" lang="en-US" altLang="zh-CN" b="0"/>
              <a:t>a key building block in distributed systems</a:t>
            </a:r>
            <a:endParaRPr kumimoji="1" lang="zh-CN" altLang="en-US" b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968552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C00000"/>
                </a:solidFill>
              </a:rPr>
              <a:t>Time</a:t>
            </a:r>
            <a:r>
              <a:rPr lang="en-US" altLang="zh-CN"/>
              <a:t> is used by many distributed systems</a:t>
            </a:r>
            <a:endParaRPr lang="en-US" altLang="zh-CN"/>
          </a:p>
          <a:p>
            <a:pPr lvl="1"/>
            <a:r>
              <a:rPr lang="en-US" altLang="zh-CN"/>
              <a:t>e.g., cache expiration (DNS, HTTP), file synchronizers, Kerberos, ..</a:t>
            </a:r>
            <a:endParaRPr lang="en-US" altLang="zh-CN"/>
          </a:p>
          <a:p>
            <a:pPr lvl="1"/>
            <a:r>
              <a:rPr lang="en-US" altLang="zh-CN" b="1"/>
              <a:t>time intervals</a:t>
            </a:r>
            <a:r>
              <a:rPr lang="en-US" altLang="zh-CN"/>
              <a:t>: how long did some operation take?</a:t>
            </a:r>
            <a:endParaRPr lang="en-US" altLang="zh-CN"/>
          </a:p>
          <a:p>
            <a:pPr lvl="1"/>
            <a:r>
              <a:rPr lang="en-US" altLang="zh-CN" b="1"/>
              <a:t>calendar time</a:t>
            </a:r>
            <a:r>
              <a:rPr lang="en-US" altLang="zh-CN"/>
              <a:t>: what time/date did some event happen at?</a:t>
            </a:r>
            <a:endParaRPr lang="en-US" altLang="zh-CN"/>
          </a:p>
          <a:p>
            <a:pPr lvl="1"/>
            <a:r>
              <a:rPr lang="en-US" altLang="zh-CN" b="1"/>
              <a:t>ordering of events</a:t>
            </a:r>
            <a:r>
              <a:rPr lang="en-US" altLang="zh-CN"/>
              <a:t>: in what order did some events happen?</a:t>
            </a:r>
            <a:endParaRPr lang="en-US" altLang="zh-CN"/>
          </a:p>
          <a:p>
            <a:r>
              <a:rPr kumimoji="1" lang="en-US" altLang="zh-CN"/>
              <a:t>How computer measure times? </a:t>
            </a:r>
            <a:endParaRPr kumimoji="1" lang="en-US" altLang="zh-CN"/>
          </a:p>
          <a:p>
            <a:pPr lvl="1"/>
            <a:r>
              <a:rPr lang="en-US" altLang="zh-CN"/>
              <a:t>Computer has a </a:t>
            </a:r>
            <a:r>
              <a:rPr lang="en-US" altLang="zh-CN">
                <a:solidFill>
                  <a:srgbClr val="FF0000"/>
                </a:solidFill>
              </a:rPr>
              <a:t>reasonably-fixed-frequency oscillator</a:t>
            </a:r>
            <a:endParaRPr lang="en-US" altLang="zh-CN"/>
          </a:p>
          <a:p>
            <a:pPr lvl="2"/>
            <a:r>
              <a:rPr lang="en-US" altLang="zh-CN" sz="1800"/>
              <a:t>E.g., quartz crystal</a:t>
            </a:r>
            <a:endParaRPr lang="en-US" altLang="zh-CN" sz="1800"/>
          </a:p>
          <a:p>
            <a:pPr lvl="1"/>
            <a:r>
              <a:rPr lang="en-US" altLang="zh-CN"/>
              <a:t>Represent time interval as a count of oscillator's cycles</a:t>
            </a:r>
            <a:endParaRPr lang="en-US" altLang="zh-CN"/>
          </a:p>
          <a:p>
            <a:pPr lvl="2"/>
            <a:r>
              <a:rPr lang="en-US" altLang="zh-CN" sz="1800">
                <a:solidFill>
                  <a:srgbClr val="C00000"/>
                </a:solidFill>
              </a:rPr>
              <a:t>time period = count / frequency</a:t>
            </a:r>
            <a:endParaRPr lang="en-US" altLang="zh-CN" sz="1800">
              <a:solidFill>
                <a:srgbClr val="C00000"/>
              </a:solidFill>
            </a:endParaRPr>
          </a:p>
          <a:p>
            <a:pPr lvl="2"/>
            <a:r>
              <a:rPr lang="en-US" altLang="zh-CN" sz="1800"/>
              <a:t>e.g., with a 1MHz oscillator, 1000 cycles means 1msec</a:t>
            </a:r>
            <a:endParaRPr lang="en-US" altLang="zh-CN" sz="1800"/>
          </a:p>
          <a:p>
            <a:pPr lvl="1"/>
            <a:endParaRPr lang="en-US" altLang="zh-CN"/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368" y="3937000"/>
            <a:ext cx="1727429" cy="9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9B Ser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451" y="2532771"/>
            <a:ext cx="1360727" cy="136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Time Measuring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900"/>
              <a:t>What happens when turn off the computer?</a:t>
            </a:r>
            <a:endParaRPr lang="en-US" altLang="zh-CN" sz="1900"/>
          </a:p>
          <a:p>
            <a:pPr lvl="1"/>
            <a:r>
              <a:rPr lang="en-US" altLang="zh-CN" sz="1900">
                <a:solidFill>
                  <a:srgbClr val="FF0000"/>
                </a:solidFill>
              </a:rPr>
              <a:t>"Real-Time Clock" (RTC) chip remains powered</a:t>
            </a:r>
            <a:r>
              <a:rPr lang="en-US" altLang="zh-CN" sz="1900"/>
              <a:t>, with battery / capacitor</a:t>
            </a:r>
            <a:endParaRPr lang="en-US" altLang="zh-CN" sz="1900"/>
          </a:p>
          <a:p>
            <a:pPr lvl="1"/>
            <a:r>
              <a:rPr lang="en-US" altLang="zh-CN" sz="1900"/>
              <a:t>Stores current calendar time, has an oscillator that increments periodically</a:t>
            </a:r>
            <a:endParaRPr lang="en-US" altLang="zh-CN" sz="1900"/>
          </a:p>
          <a:p>
            <a:r>
              <a:rPr lang="en-US" altLang="zh-CN" sz="1900"/>
              <a:t>Maintaining accurate time</a:t>
            </a:r>
            <a:endParaRPr lang="en-US" altLang="zh-CN" sz="1900"/>
          </a:p>
          <a:p>
            <a:pPr lvl="1"/>
            <a:r>
              <a:rPr lang="en-US" altLang="zh-CN" sz="1900"/>
              <a:t>Accuracy: for calendar time, need to set the clock correctly at some point</a:t>
            </a:r>
            <a:endParaRPr lang="en-US" altLang="zh-CN" sz="1900"/>
          </a:p>
          <a:p>
            <a:pPr lvl="1"/>
            <a:r>
              <a:rPr lang="en-US" altLang="zh-CN" sz="1900">
                <a:solidFill>
                  <a:srgbClr val="FF0000"/>
                </a:solidFill>
              </a:rPr>
              <a:t>Precision: need to know oscillator frequency</a:t>
            </a:r>
            <a:r>
              <a:rPr lang="en-US" altLang="zh-CN" sz="1900"/>
              <a:t> (drift due to age, temp, etc.)</a:t>
            </a:r>
            <a:endParaRPr lang="en-US" altLang="zh-CN" sz="1900"/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Challenge: clock synchronization</a:t>
            </a:r>
            <a:endParaRPr kumimoji="1" lang="zh-CN" altLang="en-US" b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It’s hard to synchronize different machine’s clocks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the quartz clock </a:t>
            </a:r>
            <a:r>
              <a:rPr kumimoji="1" lang="en-US" altLang="zh-CN" dirty="0">
                <a:highlight>
                  <a:srgbClr val="FFFF00"/>
                </a:highlight>
              </a:rPr>
              <a:t>drifts</a:t>
            </a:r>
            <a:r>
              <a:rPr kumimoji="1" lang="en-US" altLang="zh-CN" dirty="0"/>
              <a:t>, depends on the temperature of the machine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e.g., Google assumes 17 seconds drifts assuming clocks are synchronized once per day</a:t>
            </a:r>
            <a:endParaRPr kumimoji="1" lang="en-US" altLang="zh-CN" dirty="0"/>
          </a:p>
          <a:p>
            <a:r>
              <a:rPr kumimoji="1" lang="en-US" altLang="zh-CN" dirty="0"/>
              <a:t>Common approach: synchronizing clock with  </a:t>
            </a:r>
            <a:r>
              <a:rPr kumimoji="1" lang="en-US" altLang="zh-CN" dirty="0">
                <a:solidFill>
                  <a:srgbClr val="FF0000"/>
                </a:solidFill>
              </a:rPr>
              <a:t>NTP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Query server's time, adjust local time accordingly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8829" y="3655297"/>
            <a:ext cx="3384371" cy="1768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/>
              <a:t>Sync clock with </a:t>
            </a:r>
            <a:r>
              <a:rPr kumimoji="1" lang="en-US" altLang="zh-CN"/>
              <a:t>NTP 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9308"/>
            <a:ext cx="8686800" cy="3771636"/>
          </a:xfrm>
        </p:spPr>
        <p:txBody>
          <a:bodyPr>
            <a:normAutofit/>
          </a:bodyPr>
          <a:lstStyle/>
          <a:p>
            <a:r>
              <a:rPr lang="en-US" altLang="zh-CN" dirty="0"/>
              <a:t>Need to consider network latency</a:t>
            </a:r>
            <a:endParaRPr lang="en-US" altLang="zh-CN" dirty="0"/>
          </a:p>
          <a:p>
            <a:pPr lvl="1"/>
            <a:r>
              <a:rPr lang="en-US" altLang="zh-CN" dirty="0"/>
              <a:t>Simple estimate: </a:t>
            </a:r>
            <a:r>
              <a:rPr lang="en-US" altLang="zh-CN" dirty="0">
                <a:solidFill>
                  <a:srgbClr val="FF0000"/>
                </a:solidFill>
              </a:rPr>
              <a:t>RTT(round-trip time)/2</a:t>
            </a:r>
            <a:endParaRPr lang="en-US" altLang="zh-CN" dirty="0"/>
          </a:p>
          <a:p>
            <a:pPr lvl="1"/>
            <a:r>
              <a:rPr lang="en-US" altLang="zh-CN" dirty="0"/>
              <a:t>When does this fail to work well?</a:t>
            </a:r>
            <a:endParaRPr lang="en-US" altLang="zh-CN" dirty="0"/>
          </a:p>
          <a:p>
            <a:pPr lvl="2"/>
            <a:r>
              <a:rPr lang="en-US" altLang="zh-CN" sz="1800" dirty="0"/>
              <a:t>Asymmetric routes, with different latency in each direction</a:t>
            </a:r>
            <a:endParaRPr lang="en-US" altLang="zh-CN" sz="1800" dirty="0"/>
          </a:p>
          <a:p>
            <a:pPr lvl="2"/>
            <a:r>
              <a:rPr lang="en-US" altLang="zh-CN" sz="1800" dirty="0"/>
              <a:t>Queuing delay, unlikely to be symmetric even for symmetric routes</a:t>
            </a:r>
            <a:endParaRPr lang="en-US" altLang="zh-CN" sz="1800" dirty="0"/>
          </a:p>
          <a:p>
            <a:pPr lvl="2"/>
            <a:r>
              <a:rPr lang="en-US" altLang="zh-CN" sz="1800" dirty="0"/>
              <a:t>Busy server might take a long time to process client's request</a:t>
            </a:r>
            <a:endParaRPr lang="en-US" altLang="zh-CN" sz="1800" dirty="0"/>
          </a:p>
          <a:p>
            <a:pPr lvl="1"/>
            <a:r>
              <a:rPr lang="en-US" altLang="zh-CN" dirty="0"/>
              <a:t>Can use </a:t>
            </a:r>
            <a:r>
              <a:rPr lang="en-US" altLang="zh-CN" dirty="0">
                <a:solidFill>
                  <a:srgbClr val="FF0000"/>
                </a:solidFill>
              </a:rPr>
              <a:t>repeated queries to average out</a:t>
            </a:r>
            <a:r>
              <a:rPr lang="en-US" altLang="zh-CN" dirty="0"/>
              <a:t> (or estimate variance) for second two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cxnSp>
        <p:nvCxnSpPr>
          <p:cNvPr id="5" name="直线连接符 4"/>
          <p:cNvCxnSpPr/>
          <p:nvPr/>
        </p:nvCxnSpPr>
        <p:spPr>
          <a:xfrm>
            <a:off x="899592" y="4224092"/>
            <a:ext cx="3672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899592" y="5351214"/>
            <a:ext cx="3672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88456" y="4027854"/>
            <a:ext cx="86433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Server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88456" y="5116055"/>
            <a:ext cx="77457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Client</a:t>
            </a:r>
            <a:endParaRPr lang="zh-CN" altLang="en-US" dirty="0"/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1979712" y="4224092"/>
            <a:ext cx="756084" cy="1127122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>
            <a:off x="2735796" y="4224092"/>
            <a:ext cx="828092" cy="1127122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426515" y="3833625"/>
            <a:ext cx="55656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 err="1"/>
              <a:t>tsrv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701430" y="5408045"/>
            <a:ext cx="81304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 err="1"/>
              <a:t>tbegin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247136" y="5401707"/>
            <a:ext cx="63350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tend</a:t>
            </a:r>
            <a:endParaRPr lang="zh-CN" altLang="en-US" dirty="0"/>
          </a:p>
        </p:txBody>
      </p:sp>
      <p:cxnSp>
        <p:nvCxnSpPr>
          <p:cNvPr id="14" name="直线连接符 13"/>
          <p:cNvCxnSpPr/>
          <p:nvPr/>
        </p:nvCxnSpPr>
        <p:spPr>
          <a:xfrm flipH="1">
            <a:off x="3522763" y="4224091"/>
            <a:ext cx="1" cy="11598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2752227" y="4202955"/>
            <a:ext cx="1" cy="11187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>
            <a:off x="2752227" y="4971593"/>
            <a:ext cx="770536" cy="3002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788043" y="4556529"/>
            <a:ext cx="73609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delay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686800" cy="900442"/>
          </a:xfrm>
        </p:spPr>
        <p:txBody>
          <a:bodyPr/>
          <a:lstStyle/>
          <a:p>
            <a:r>
              <a:rPr kumimoji="1" lang="en-US" altLang="zh-CN" b="0" dirty="0"/>
              <a:t>Sync clock with NTP</a:t>
            </a:r>
            <a:r>
              <a:rPr kumimoji="1" lang="en-US" altLang="zh-CN" dirty="0"/>
              <a:t>: Estimating Network Latency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33732"/>
            <a:ext cx="5423007" cy="2664295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376328" y="1060843"/>
            <a:ext cx="4846803" cy="4075907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sz="2300" dirty="0"/>
              <a:t>What if a </a:t>
            </a:r>
            <a:r>
              <a:rPr lang="en-US" altLang="zh-CN" sz="2300" dirty="0">
                <a:solidFill>
                  <a:srgbClr val="FF0000"/>
                </a:solidFill>
              </a:rPr>
              <a:t>computer's clock is too fast</a:t>
            </a:r>
            <a:endParaRPr lang="en-US" altLang="zh-CN" sz="2300" dirty="0">
              <a:solidFill>
                <a:srgbClr val="FF0000"/>
              </a:solidFill>
            </a:endParaRPr>
          </a:p>
          <a:p>
            <a:pPr lvl="1"/>
            <a:r>
              <a:rPr lang="en-US" altLang="zh-CN" sz="2300" dirty="0"/>
              <a:t>E.g., 5 seconds ahead</a:t>
            </a:r>
            <a:endParaRPr lang="en-US" altLang="zh-CN" sz="2300" dirty="0"/>
          </a:p>
          <a:p>
            <a:pPr lvl="1"/>
            <a:r>
              <a:rPr lang="en-US" altLang="zh-CN" sz="2300" dirty="0"/>
              <a:t>Naive plan: reset it to the correct time</a:t>
            </a:r>
            <a:endParaRPr lang="en-US" altLang="zh-CN" sz="2300" dirty="0"/>
          </a:p>
          <a:p>
            <a:pPr lvl="2"/>
            <a:r>
              <a:rPr lang="en-US" altLang="zh-CN" sz="2300" dirty="0"/>
              <a:t>Can break time intervals being measured (e.g., negative interval)</a:t>
            </a:r>
            <a:endParaRPr lang="en-US" altLang="zh-CN" sz="2300" dirty="0"/>
          </a:p>
          <a:p>
            <a:pPr lvl="2"/>
            <a:r>
              <a:rPr lang="en-US" altLang="zh-CN" sz="2300" dirty="0"/>
              <a:t>Can break ordering (e.g., older files were created in the future)</a:t>
            </a:r>
            <a:endParaRPr lang="en-US" altLang="zh-CN" sz="2300" dirty="0"/>
          </a:p>
          <a:p>
            <a:pPr lvl="1">
              <a:spcAft>
                <a:spcPts val="600"/>
              </a:spcAft>
            </a:pPr>
            <a:r>
              <a:rPr lang="en-US" altLang="zh-CN" sz="2300" dirty="0"/>
              <a:t>"make" is particularly prone to these errors</a:t>
            </a:r>
            <a:endParaRPr lang="en-US" altLang="zh-CN" sz="2300" dirty="0"/>
          </a:p>
          <a:p>
            <a:r>
              <a:rPr lang="en-US" altLang="zh-CN" sz="2300" dirty="0"/>
              <a:t>Principle: time never goes backwards</a:t>
            </a:r>
            <a:endParaRPr lang="en-US" altLang="zh-CN" sz="2300" dirty="0"/>
          </a:p>
          <a:p>
            <a:pPr lvl="1"/>
            <a:r>
              <a:rPr lang="en-US" altLang="zh-CN" sz="2300" dirty="0"/>
              <a:t>Idea: temporarily slow down or speed up the clock</a:t>
            </a:r>
            <a:endParaRPr lang="en-US" altLang="zh-CN" sz="2300" dirty="0"/>
          </a:p>
          <a:p>
            <a:pPr lvl="1"/>
            <a:r>
              <a:rPr lang="en-US" altLang="zh-CN" sz="2300" dirty="0">
                <a:solidFill>
                  <a:srgbClr val="FF0000"/>
                </a:solidFill>
              </a:rPr>
              <a:t>Typically, cannot adjust oscillator </a:t>
            </a:r>
            <a:r>
              <a:rPr lang="en-US" altLang="zh-CN" sz="2300" dirty="0"/>
              <a:t>(fixed hardware)</a:t>
            </a:r>
            <a:endParaRPr lang="en-US" altLang="zh-CN" sz="2300" dirty="0"/>
          </a:p>
          <a:p>
            <a:pPr lvl="1"/>
            <a:r>
              <a:rPr lang="en-US" altLang="zh-CN" sz="2300" dirty="0"/>
              <a:t>Adjust oscillator frequency estimate, so counter advances faster / slower</a:t>
            </a:r>
            <a:endParaRPr lang="en-US" altLang="zh-CN" sz="2300" dirty="0"/>
          </a:p>
          <a:p>
            <a:endParaRPr kumimoji="1" lang="zh-CN" altLang="en-US" dirty="0"/>
          </a:p>
        </p:txBody>
      </p:sp>
      <p:cxnSp>
        <p:nvCxnSpPr>
          <p:cNvPr id="5" name="直线连接符 4"/>
          <p:cNvCxnSpPr/>
          <p:nvPr/>
        </p:nvCxnSpPr>
        <p:spPr>
          <a:xfrm>
            <a:off x="611560" y="4009628"/>
            <a:ext cx="3672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611560" y="5136750"/>
            <a:ext cx="3672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00424" y="3813390"/>
            <a:ext cx="86433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Server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00424" y="4901591"/>
            <a:ext cx="77457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Client</a:t>
            </a:r>
            <a:endParaRPr lang="zh-CN" altLang="en-US" dirty="0"/>
          </a:p>
        </p:txBody>
      </p:sp>
      <p:cxnSp>
        <p:nvCxnSpPr>
          <p:cNvPr id="12" name="直线箭头连接符 11"/>
          <p:cNvCxnSpPr/>
          <p:nvPr/>
        </p:nvCxnSpPr>
        <p:spPr>
          <a:xfrm flipV="1">
            <a:off x="1691680" y="4009628"/>
            <a:ext cx="756084" cy="1127122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>
            <a:off x="2447764" y="4009628"/>
            <a:ext cx="828092" cy="1127122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2138483" y="3619161"/>
            <a:ext cx="55656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 err="1"/>
              <a:t>tsrv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413398" y="5193581"/>
            <a:ext cx="81304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 err="1"/>
              <a:t>tbegin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2959104" y="5187243"/>
            <a:ext cx="63350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tend</a:t>
            </a:r>
            <a:endParaRPr lang="zh-CN" altLang="en-US" dirty="0"/>
          </a:p>
        </p:txBody>
      </p:sp>
      <p:cxnSp>
        <p:nvCxnSpPr>
          <p:cNvPr id="25" name="直线连接符 24"/>
          <p:cNvCxnSpPr/>
          <p:nvPr/>
        </p:nvCxnSpPr>
        <p:spPr>
          <a:xfrm flipH="1">
            <a:off x="3234731" y="4009627"/>
            <a:ext cx="1" cy="11598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2464195" y="3988491"/>
            <a:ext cx="1" cy="11187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/>
          <p:nvPr/>
        </p:nvCxnSpPr>
        <p:spPr>
          <a:xfrm>
            <a:off x="2464195" y="4757129"/>
            <a:ext cx="770536" cy="3002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2500011" y="4342065"/>
            <a:ext cx="73609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delay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686800" cy="900442"/>
          </a:xfrm>
        </p:spPr>
        <p:txBody>
          <a:bodyPr/>
          <a:lstStyle/>
          <a:p>
            <a:r>
              <a:rPr kumimoji="1" lang="en-US" altLang="zh-CN" b="0"/>
              <a:t>Sync clock with NTP</a:t>
            </a:r>
            <a:r>
              <a:rPr kumimoji="1" lang="en-US" altLang="zh-CN"/>
              <a:t>: Estimating Network Latency 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549" y="1477547"/>
            <a:ext cx="7518102" cy="3819415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5471592" y="1509314"/>
            <a:ext cx="3672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/>
        </p:nvCxnSpPr>
        <p:spPr>
          <a:xfrm>
            <a:off x="5471592" y="2636436"/>
            <a:ext cx="3672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260456" y="1313076"/>
            <a:ext cx="86433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Server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260456" y="2401277"/>
            <a:ext cx="77457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Client</a:t>
            </a:r>
            <a:endParaRPr lang="zh-CN" altLang="en-US" dirty="0"/>
          </a:p>
        </p:txBody>
      </p:sp>
      <p:cxnSp>
        <p:nvCxnSpPr>
          <p:cNvPr id="8" name="直线箭头连接符 7"/>
          <p:cNvCxnSpPr/>
          <p:nvPr/>
        </p:nvCxnSpPr>
        <p:spPr>
          <a:xfrm flipV="1">
            <a:off x="6551712" y="1509314"/>
            <a:ext cx="756084" cy="1127122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7307796" y="1509314"/>
            <a:ext cx="828092" cy="1127122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998515" y="1118847"/>
            <a:ext cx="55656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 err="1"/>
              <a:t>tsrv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273430" y="2693267"/>
            <a:ext cx="81304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 err="1"/>
              <a:t>tbegin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819136" y="2686929"/>
            <a:ext cx="63350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tend</a:t>
            </a:r>
            <a:endParaRPr lang="zh-CN" altLang="en-US" dirty="0"/>
          </a:p>
        </p:txBody>
      </p:sp>
      <p:cxnSp>
        <p:nvCxnSpPr>
          <p:cNvPr id="14" name="直线连接符 13"/>
          <p:cNvCxnSpPr/>
          <p:nvPr/>
        </p:nvCxnSpPr>
        <p:spPr>
          <a:xfrm flipH="1">
            <a:off x="8094763" y="1509313"/>
            <a:ext cx="1" cy="11598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7324227" y="1488177"/>
            <a:ext cx="1" cy="11187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>
            <a:off x="7324227" y="2256815"/>
            <a:ext cx="770536" cy="3002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360043" y="1841751"/>
            <a:ext cx="73609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delay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606" y="1955677"/>
            <a:ext cx="8154416" cy="205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anose="030F0702030302020204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anose="030F0702030302020204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anose="030F0702030302020204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anose="030F0702030302020204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anose="030F0702030302020204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anose="030F0702030302020204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anose="030F0702030302020204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lang="en-US" altLang="zh-CN" b="0" kern="0" dirty="0">
                <a:solidFill>
                  <a:srgbClr val="C00000"/>
                </a:solidFill>
                <a:ea typeface="+mn-ea"/>
              </a:rPr>
              <a:t>Detailed distributed database study:</a:t>
            </a:r>
            <a:endParaRPr lang="en-US" altLang="zh-CN" b="0" kern="0" dirty="0">
              <a:solidFill>
                <a:srgbClr val="C00000"/>
              </a:solidFill>
              <a:ea typeface="+mn-ea"/>
            </a:endParaRPr>
          </a:p>
          <a:p>
            <a:pPr algn="ctr"/>
            <a:r>
              <a:rPr lang="en-US" altLang="zh-CN" b="0" kern="0" dirty="0">
                <a:solidFill>
                  <a:srgbClr val="C00000"/>
                </a:solidFill>
                <a:ea typeface="+mn-ea"/>
              </a:rPr>
              <a:t> </a:t>
            </a:r>
            <a:r>
              <a:rPr lang="en-US" altLang="zh-CN" kern="0" dirty="0">
                <a:solidFill>
                  <a:srgbClr val="C00000"/>
                </a:solidFill>
                <a:ea typeface="+mn-ea"/>
              </a:rPr>
              <a:t>Google Spanner</a:t>
            </a:r>
            <a:endParaRPr lang="en-US" altLang="zh-CN" kern="0" dirty="0">
              <a:solidFill>
                <a:srgbClr val="C00000"/>
              </a:solidFill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Can NTP + Physical time used for MVCC?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No </a:t>
            </a:r>
            <a:r>
              <a:rPr kumimoji="1" lang="en-US" altLang="zh-CN" dirty="0">
                <a:highlight>
                  <a:srgbClr val="FFFF00"/>
                </a:highlight>
              </a:rPr>
              <a:t>bounds</a:t>
            </a:r>
            <a:r>
              <a:rPr kumimoji="1" lang="en-US" altLang="zh-CN" dirty="0"/>
              <a:t> on the clocks between client &amp; time server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The time of server &amp; client is only </a:t>
            </a:r>
            <a:r>
              <a:rPr kumimoji="1" lang="en-US" altLang="zh-CN" dirty="0">
                <a:solidFill>
                  <a:srgbClr val="FF0000"/>
                </a:solidFill>
              </a:rPr>
              <a:t>roughly similar</a:t>
            </a:r>
            <a:r>
              <a:rPr kumimoji="1" lang="en-US" altLang="zh-CN" dirty="0"/>
              <a:t> !</a:t>
            </a:r>
            <a:endParaRPr kumimoji="1" lang="en-US" altLang="zh-CN" dirty="0"/>
          </a:p>
          <a:p>
            <a:r>
              <a:rPr kumimoji="1" lang="en-US" altLang="zh-CN" dirty="0"/>
              <a:t>How to compare two roughly correct clock?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No way </a:t>
            </a:r>
            <a:endParaRPr kumimoji="1" lang="en-US" altLang="zh-CN" dirty="0"/>
          </a:p>
          <a:p>
            <a:r>
              <a:rPr kumimoji="1" lang="en-US" altLang="zh-CN" dirty="0"/>
              <a:t>Google’s </a:t>
            </a:r>
            <a:r>
              <a:rPr kumimoji="1" lang="en-US" altLang="zh-CN" dirty="0" err="1"/>
              <a:t>TrueTime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Return the </a:t>
            </a:r>
            <a:r>
              <a:rPr kumimoji="1" lang="en-US" altLang="zh-CN" dirty="0">
                <a:highlight>
                  <a:srgbClr val="FFFF00"/>
                </a:highlight>
              </a:rPr>
              <a:t>exact bound </a:t>
            </a:r>
            <a:r>
              <a:rPr kumimoji="1" lang="en-US" altLang="zh-CN" dirty="0"/>
              <a:t>that the time server’s time can be 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98210" y="2473105"/>
            <a:ext cx="4186808" cy="2544648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TrueTime</a:t>
            </a:r>
            <a:r>
              <a:rPr kumimoji="1" lang="en-US" altLang="zh-CN" dirty="0"/>
              <a:t> API of Spanner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129308"/>
            <a:ext cx="8571751" cy="1728192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TrueTime</a:t>
            </a:r>
            <a:r>
              <a:rPr kumimoji="1" lang="en-US" altLang="zh-CN" dirty="0"/>
              <a:t> returns </a:t>
            </a:r>
            <a:r>
              <a:rPr kumimoji="1" lang="en-US" altLang="zh-CN" dirty="0">
                <a:solidFill>
                  <a:srgbClr val="FF0000"/>
                </a:solidFill>
              </a:rPr>
              <a:t>a time interval</a:t>
            </a:r>
            <a:r>
              <a:rPr kumimoji="1" lang="en-US" altLang="zh-CN" dirty="0"/>
              <a:t> instead of a single point of time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The interval is </a:t>
            </a:r>
            <a:r>
              <a:rPr kumimoji="1" lang="en-US" altLang="zh-CN" dirty="0">
                <a:highlight>
                  <a:srgbClr val="FFFF00"/>
                </a:highlight>
              </a:rPr>
              <a:t>a bound</a:t>
            </a:r>
            <a:r>
              <a:rPr kumimoji="1" lang="en-US" altLang="zh-CN" dirty="0"/>
              <a:t>.  i.e., the time </a:t>
            </a:r>
            <a:r>
              <a:rPr kumimoji="1" lang="en-US" altLang="zh-CN" b="1" dirty="0">
                <a:solidFill>
                  <a:srgbClr val="C00000"/>
                </a:solidFill>
              </a:rPr>
              <a:t>of the time server </a:t>
            </a:r>
            <a:r>
              <a:rPr kumimoji="1" lang="en-US" altLang="zh-CN" dirty="0">
                <a:solidFill>
                  <a:srgbClr val="FF0000"/>
                </a:solidFill>
              </a:rPr>
              <a:t>must be in this bound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The interval is the </a:t>
            </a:r>
            <a:r>
              <a:rPr kumimoji="1" lang="en-US" altLang="zh-CN" dirty="0">
                <a:solidFill>
                  <a:srgbClr val="FF0000"/>
                </a:solidFill>
              </a:rPr>
              <a:t>physical time</a:t>
            </a:r>
            <a:r>
              <a:rPr kumimoji="1" lang="en-US" altLang="zh-CN" dirty="0"/>
              <a:t>. i.e., familiar to the user 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58085" y="2593275"/>
            <a:ext cx="38164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GB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timeval</a:t>
            </a:r>
            <a:r>
              <a:rPr lang="en-GB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{  </a:t>
            </a:r>
            <a:endParaRPr lang="en-GB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	</a:t>
            </a:r>
            <a:r>
              <a:rPr lang="en-GB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time_t</a:t>
            </a:r>
            <a:r>
              <a:rPr lang="en-GB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tv_sec</a:t>
            </a:r>
            <a:r>
              <a:rPr lang="en-GB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; 	</a:t>
            </a:r>
            <a:r>
              <a:rPr lang="en-GB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suseconds_t</a:t>
            </a:r>
            <a:r>
              <a:rPr lang="en-GB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tv_usec</a:t>
            </a:r>
            <a:r>
              <a:rPr lang="en-GB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GB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8210" y="3925490"/>
            <a:ext cx="4136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GB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gettimeofday</a:t>
            </a:r>
            <a:r>
              <a:rPr lang="en-GB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(struct </a:t>
            </a:r>
            <a:r>
              <a:rPr lang="en-GB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timeval</a:t>
            </a:r>
            <a:r>
              <a:rPr lang="en-GB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*restrict tv, ...)</a:t>
            </a:r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直线连接符 8"/>
          <p:cNvCxnSpPr/>
          <p:nvPr/>
        </p:nvCxnSpPr>
        <p:spPr>
          <a:xfrm>
            <a:off x="4629873" y="2220722"/>
            <a:ext cx="0" cy="3888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3"/>
          <p:cNvSpPr/>
          <p:nvPr/>
        </p:nvSpPr>
        <p:spPr>
          <a:xfrm>
            <a:off x="1061317" y="4968875"/>
            <a:ext cx="2701431" cy="349702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lang="en-GB" altLang="zh-CN" dirty="0">
                <a:solidFill>
                  <a:srgbClr val="BE384B"/>
                </a:solidFill>
              </a:rPr>
              <a:t>Linux Time API</a:t>
            </a:r>
            <a:endParaRPr kumimoji="1" lang="en-US" altLang="zh-CN" dirty="0"/>
          </a:p>
        </p:txBody>
      </p:sp>
      <p:sp>
        <p:nvSpPr>
          <p:cNvPr id="11" name="Rectangle 13"/>
          <p:cNvSpPr/>
          <p:nvPr/>
        </p:nvSpPr>
        <p:spPr>
          <a:xfrm>
            <a:off x="5352143" y="4968875"/>
            <a:ext cx="3106679" cy="349702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lang="en-GB" altLang="zh-CN" dirty="0" err="1">
                <a:solidFill>
                  <a:srgbClr val="BE384B"/>
                </a:solidFill>
              </a:rPr>
              <a:t>TrueTime</a:t>
            </a:r>
            <a:r>
              <a:rPr lang="en-GB" altLang="zh-CN" dirty="0">
                <a:solidFill>
                  <a:srgbClr val="BE384B"/>
                </a:solidFill>
              </a:rPr>
              <a:t> API (Simplified)</a:t>
            </a:r>
            <a:endParaRPr kumimoji="1"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4892782" y="2545497"/>
            <a:ext cx="41361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GB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time_interval</a:t>
            </a:r>
            <a:r>
              <a:rPr lang="en-GB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GB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timeval</a:t>
            </a:r>
            <a:r>
              <a:rPr lang="en-GB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Lower; </a:t>
            </a:r>
            <a:endParaRPr lang="en-GB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timeval</a:t>
            </a:r>
            <a:r>
              <a:rPr lang="en-GB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Upper;</a:t>
            </a:r>
            <a:endParaRPr lang="en-GB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GB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09736" y="3925490"/>
            <a:ext cx="43597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GB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get_truetime</a:t>
            </a:r>
            <a:r>
              <a:rPr lang="en-GB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time_interval</a:t>
            </a:r>
            <a:r>
              <a:rPr lang="en-GB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*interval); </a:t>
            </a:r>
            <a:endParaRPr lang="en-GB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altLang="zh-CN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Server </a:t>
            </a:r>
            <a:r>
              <a:rPr lang="en-GB" altLang="zh-CN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timeval</a:t>
            </a:r>
            <a:r>
              <a:rPr lang="en-GB" altLang="zh-CN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must be in [L,U]</a:t>
            </a:r>
            <a:endParaRPr lang="en-GB" altLang="zh-CN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Power of </a:t>
            </a:r>
            <a:r>
              <a:rPr kumimoji="1" lang="en-US" altLang="zh-CN" dirty="0" err="1"/>
              <a:t>TrueTime</a:t>
            </a:r>
            <a:r>
              <a:rPr kumimoji="1" lang="en-US" altLang="zh-CN" dirty="0"/>
              <a:t> API (return [L,U])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2794075"/>
          </a:xfrm>
        </p:spPr>
        <p:txBody>
          <a:bodyPr/>
          <a:lstStyle/>
          <a:p>
            <a:r>
              <a:rPr kumimoji="1" lang="en-US" altLang="zh-CN" dirty="0"/>
              <a:t>Used to implement </a:t>
            </a:r>
            <a:r>
              <a:rPr kumimoji="1" lang="en-US" altLang="zh-CN" dirty="0">
                <a:solidFill>
                  <a:srgbClr val="FF0000"/>
                </a:solidFill>
              </a:rPr>
              <a:t>external consistency</a:t>
            </a:r>
            <a:r>
              <a:rPr kumimoji="1" lang="en-US" altLang="zh-CN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If a read-write TX has decided to commit, then: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Time</a:t>
            </a:r>
            <a:r>
              <a:rPr kumimoji="1" lang="en-US" altLang="zh-CN" baseline="-25000" dirty="0" err="1"/>
              <a:t>read</a:t>
            </a:r>
            <a:r>
              <a:rPr kumimoji="1" lang="en-US" altLang="zh-CN" baseline="-25000" dirty="0"/>
              <a:t>-only</a:t>
            </a:r>
            <a:r>
              <a:rPr kumimoji="1" lang="en-US" altLang="zh-CN" dirty="0"/>
              <a:t> &gt;=  </a:t>
            </a:r>
            <a:r>
              <a:rPr kumimoji="1" lang="en-US" altLang="zh-CN" dirty="0" err="1"/>
              <a:t>Time</a:t>
            </a:r>
            <a:r>
              <a:rPr kumimoji="1" lang="en-US" altLang="zh-CN" baseline="-25000" dirty="0" err="1"/>
              <a:t>read</a:t>
            </a:r>
            <a:r>
              <a:rPr kumimoji="1" lang="en-US" altLang="zh-CN" baseline="-25000" dirty="0"/>
              <a:t>-write</a:t>
            </a:r>
            <a:endParaRPr kumimoji="1" lang="en-US" altLang="zh-CN" baseline="-25000" dirty="0"/>
          </a:p>
          <a:p>
            <a:r>
              <a:rPr kumimoji="1" lang="en-US" altLang="zh-CN" dirty="0"/>
              <a:t>How to achieve this? </a:t>
            </a:r>
            <a:endParaRPr kumimoji="1" lang="en-US" altLang="zh-CN" dirty="0"/>
          </a:p>
          <a:p>
            <a:pPr lvl="1"/>
            <a:r>
              <a:rPr kumimoji="1" lang="en-US" altLang="zh-CN" b="1" dirty="0">
                <a:solidFill>
                  <a:srgbClr val="BE384B"/>
                </a:solidFill>
              </a:rPr>
              <a:t>Commit wait</a:t>
            </a:r>
            <a:r>
              <a:rPr kumimoji="1" lang="en-US" altLang="zh-CN" dirty="0"/>
              <a:t> for read-write TX: after acquire the commit timestamp, the coordinator wait until (U – L) and uses U as </a:t>
            </a:r>
            <a:r>
              <a:rPr kumimoji="1" lang="en-US" altLang="zh-CN" dirty="0" err="1"/>
              <a:t>Time</a:t>
            </a:r>
            <a:r>
              <a:rPr kumimoji="1" lang="en-US" altLang="zh-CN" baseline="-25000" dirty="0" err="1"/>
              <a:t>read</a:t>
            </a:r>
            <a:r>
              <a:rPr kumimoji="1" lang="en-US" altLang="zh-CN" baseline="-25000" dirty="0"/>
              <a:t>-write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6" name="直线连接符 5"/>
          <p:cNvCxnSpPr/>
          <p:nvPr/>
        </p:nvCxnSpPr>
        <p:spPr>
          <a:xfrm>
            <a:off x="2915816" y="4408147"/>
            <a:ext cx="4069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30431" y="4223481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Real time</a:t>
            </a:r>
            <a:endParaRPr lang="zh-CN" altLang="en-US" b="1" dirty="0"/>
          </a:p>
        </p:txBody>
      </p:sp>
      <p:cxnSp>
        <p:nvCxnSpPr>
          <p:cNvPr id="10" name="直线连接符 9"/>
          <p:cNvCxnSpPr/>
          <p:nvPr/>
        </p:nvCxnSpPr>
        <p:spPr>
          <a:xfrm>
            <a:off x="3563888" y="4009628"/>
            <a:ext cx="0" cy="1008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35431" y="4571307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Read-write TX</a:t>
            </a:r>
            <a:endParaRPr lang="zh-CN" altLang="en-US" b="1" dirty="0"/>
          </a:p>
        </p:txBody>
      </p:sp>
      <p:grpSp>
        <p:nvGrpSpPr>
          <p:cNvPr id="19" name="组合 18"/>
          <p:cNvGrpSpPr/>
          <p:nvPr/>
        </p:nvGrpSpPr>
        <p:grpSpPr>
          <a:xfrm>
            <a:off x="3203847" y="4651519"/>
            <a:ext cx="720080" cy="144130"/>
            <a:chOff x="6037559" y="5188039"/>
            <a:chExt cx="720080" cy="144130"/>
          </a:xfrm>
        </p:grpSpPr>
        <p:cxnSp>
          <p:nvCxnSpPr>
            <p:cNvPr id="14" name="直线连接符 13"/>
            <p:cNvCxnSpPr/>
            <p:nvPr/>
          </p:nvCxnSpPr>
          <p:spPr>
            <a:xfrm>
              <a:off x="6037559" y="5260289"/>
              <a:ext cx="720080" cy="0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/>
            <p:nvPr/>
          </p:nvCxnSpPr>
          <p:spPr>
            <a:xfrm>
              <a:off x="6048440" y="5188040"/>
              <a:ext cx="0" cy="144129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/>
            <p:nvPr/>
          </p:nvCxnSpPr>
          <p:spPr>
            <a:xfrm>
              <a:off x="6757639" y="5188039"/>
              <a:ext cx="0" cy="144129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/>
          <p:cNvSpPr/>
          <p:nvPr/>
        </p:nvSpPr>
        <p:spPr>
          <a:xfrm>
            <a:off x="2864806" y="4544955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BE384B"/>
                </a:solidFill>
              </a:rPr>
              <a:t>L1</a:t>
            </a:r>
            <a:endParaRPr lang="zh-CN" altLang="en-US" b="1" dirty="0">
              <a:solidFill>
                <a:srgbClr val="BE384B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948119" y="458009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BE384B"/>
                </a:solidFill>
              </a:rPr>
              <a:t>U1</a:t>
            </a:r>
            <a:endParaRPr lang="zh-CN" altLang="en-US" b="1" dirty="0">
              <a:solidFill>
                <a:srgbClr val="BE384B"/>
              </a:solidFill>
            </a:endParaRPr>
          </a:p>
        </p:txBody>
      </p:sp>
      <p:cxnSp>
        <p:nvCxnSpPr>
          <p:cNvPr id="22" name="直线连接符 21"/>
          <p:cNvCxnSpPr/>
          <p:nvPr/>
        </p:nvCxnSpPr>
        <p:spPr>
          <a:xfrm>
            <a:off x="4288720" y="3992824"/>
            <a:ext cx="0" cy="1008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979712" y="5008137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Get commit time-stamp</a:t>
            </a:r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3568640" y="4469423"/>
            <a:ext cx="720080" cy="144130"/>
            <a:chOff x="6037559" y="5188039"/>
            <a:chExt cx="720080" cy="144130"/>
          </a:xfrm>
        </p:grpSpPr>
        <p:cxnSp>
          <p:nvCxnSpPr>
            <p:cNvPr id="25" name="直线连接符 24"/>
            <p:cNvCxnSpPr/>
            <p:nvPr/>
          </p:nvCxnSpPr>
          <p:spPr>
            <a:xfrm>
              <a:off x="6037559" y="5260289"/>
              <a:ext cx="720080" cy="0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/>
            <p:cNvCxnSpPr/>
            <p:nvPr/>
          </p:nvCxnSpPr>
          <p:spPr>
            <a:xfrm>
              <a:off x="6048440" y="5188040"/>
              <a:ext cx="0" cy="144129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/>
            <p:cNvCxnSpPr/>
            <p:nvPr/>
          </p:nvCxnSpPr>
          <p:spPr>
            <a:xfrm>
              <a:off x="6757639" y="5188039"/>
              <a:ext cx="0" cy="144129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矩形 27"/>
          <p:cNvSpPr/>
          <p:nvPr/>
        </p:nvSpPr>
        <p:spPr>
          <a:xfrm>
            <a:off x="4286787" y="3934618"/>
            <a:ext cx="4108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Commit wait done, server.time1 &gt;= U1</a:t>
            </a:r>
            <a:endParaRPr lang="zh-CN" altLang="en-US" dirty="0"/>
          </a:p>
        </p:txBody>
      </p:sp>
      <p:sp>
        <p:nvSpPr>
          <p:cNvPr id="30" name="椭圆 29"/>
          <p:cNvSpPr/>
          <p:nvPr/>
        </p:nvSpPr>
        <p:spPr>
          <a:xfrm>
            <a:off x="4505910" y="4500770"/>
            <a:ext cx="219217" cy="215549"/>
          </a:xfrm>
          <a:prstGeom prst="ellipse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BE384B"/>
                </a:solidFill>
              </a:rPr>
              <a:t>1</a:t>
            </a:r>
            <a:endParaRPr kumimoji="1" lang="zh-CN" altLang="en-US" dirty="0">
              <a:solidFill>
                <a:srgbClr val="BE384B"/>
              </a:solidFill>
            </a:endParaRPr>
          </a:p>
        </p:txBody>
      </p:sp>
      <p:cxnSp>
        <p:nvCxnSpPr>
          <p:cNvPr id="31" name="直线箭头连接符 30"/>
          <p:cNvCxnSpPr>
            <a:stCxn id="30" idx="2"/>
          </p:cNvCxnSpPr>
          <p:nvPr/>
        </p:nvCxnSpPr>
        <p:spPr>
          <a:xfrm flipH="1" flipV="1">
            <a:off x="4299497" y="4408147"/>
            <a:ext cx="206413" cy="200398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3"/>
          <p:cNvSpPr/>
          <p:nvPr/>
        </p:nvSpPr>
        <p:spPr>
          <a:xfrm>
            <a:off x="5274477" y="4764765"/>
            <a:ext cx="2701431" cy="626701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lang="en-GB" altLang="zh-CN" dirty="0">
                <a:solidFill>
                  <a:srgbClr val="BE384B"/>
                </a:solidFill>
              </a:rPr>
              <a:t>Note! During the interval, the TX is not committed</a:t>
            </a:r>
            <a:endParaRPr kumimoji="1"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569595" y="3566160"/>
            <a:ext cx="66992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这里需要等待</a:t>
            </a:r>
            <a:r>
              <a:rPr lang="en-US" altLang="zh-CN" sz="1400"/>
              <a:t>U-L</a:t>
            </a:r>
            <a:r>
              <a:rPr lang="zh-CN" altLang="en-US" sz="1400"/>
              <a:t>的时间是在确保</a:t>
            </a:r>
            <a:r>
              <a:rPr lang="en-US" altLang="zh-CN" sz="1400"/>
              <a:t>commit</a:t>
            </a:r>
            <a:r>
              <a:rPr lang="zh-CN" altLang="en-US" sz="1400"/>
              <a:t>的时候新的事务在读取的数据一定是已经提交过的新的数据</a:t>
            </a:r>
            <a:r>
              <a:rPr lang="en-US" altLang="zh-CN" sz="1400"/>
              <a:t>(</a:t>
            </a:r>
            <a:r>
              <a:rPr lang="zh-CN" altLang="en-US" sz="1400"/>
              <a:t>没有</a:t>
            </a:r>
            <a:r>
              <a:rPr lang="en-US" altLang="zh-CN" sz="1400"/>
              <a:t>commit</a:t>
            </a:r>
            <a:r>
              <a:rPr lang="zh-CN" altLang="en-US" sz="1400"/>
              <a:t>的时候</a:t>
            </a:r>
            <a:r>
              <a:rPr lang="en-US" altLang="zh-CN" sz="1400"/>
              <a:t>TS</a:t>
            </a:r>
            <a:r>
              <a:rPr lang="zh-CN" altLang="en-US" sz="1400"/>
              <a:t>未更新</a:t>
            </a:r>
            <a:r>
              <a:rPr lang="en-US" altLang="zh-CN" sz="1400"/>
              <a:t>)</a:t>
            </a:r>
            <a:endParaRPr lang="en-US" altLang="zh-CN" sz="14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Power of </a:t>
            </a:r>
            <a:r>
              <a:rPr kumimoji="1" lang="en-US" altLang="zh-CN" dirty="0" err="1"/>
              <a:t>TrueTime</a:t>
            </a:r>
            <a:r>
              <a:rPr kumimoji="1" lang="en-US" altLang="zh-CN" dirty="0"/>
              <a:t> API (return [L,U])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9308"/>
            <a:ext cx="8686800" cy="2794075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Used to implement external consistency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If a read-write TX has decided to commit, then: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Time</a:t>
            </a:r>
            <a:r>
              <a:rPr kumimoji="1" lang="en-US" altLang="zh-CN" baseline="-25000" dirty="0" err="1"/>
              <a:t>read</a:t>
            </a:r>
            <a:r>
              <a:rPr kumimoji="1" lang="en-US" altLang="zh-CN" baseline="-25000" dirty="0"/>
              <a:t>-only</a:t>
            </a:r>
            <a:r>
              <a:rPr kumimoji="1" lang="en-US" altLang="zh-CN" dirty="0"/>
              <a:t> &gt;=  </a:t>
            </a:r>
            <a:r>
              <a:rPr kumimoji="1" lang="en-US" altLang="zh-CN" dirty="0" err="1"/>
              <a:t>Time</a:t>
            </a:r>
            <a:r>
              <a:rPr kumimoji="1" lang="en-US" altLang="zh-CN" baseline="-25000" dirty="0" err="1"/>
              <a:t>read</a:t>
            </a:r>
            <a:r>
              <a:rPr kumimoji="1" lang="en-US" altLang="zh-CN" baseline="-25000" dirty="0"/>
              <a:t>-write</a:t>
            </a:r>
            <a:endParaRPr kumimoji="1" lang="en-US" altLang="zh-CN" baseline="-25000" dirty="0"/>
          </a:p>
          <a:p>
            <a:r>
              <a:rPr kumimoji="1" lang="en-US" altLang="zh-CN" dirty="0"/>
              <a:t>How to achieve this? </a:t>
            </a:r>
            <a:endParaRPr kumimoji="1" lang="en-US" altLang="zh-CN" dirty="0"/>
          </a:p>
          <a:p>
            <a:pPr lvl="1"/>
            <a:r>
              <a:rPr kumimoji="1" lang="en-US" altLang="zh-CN" b="1" dirty="0">
                <a:solidFill>
                  <a:srgbClr val="BE384B"/>
                </a:solidFill>
              </a:rPr>
              <a:t>Commit wait</a:t>
            </a:r>
            <a:r>
              <a:rPr kumimoji="1" lang="en-US" altLang="zh-CN" dirty="0"/>
              <a:t> for read-write TX: after acquire the commit timestamp, the coordinator wait until (U – L) and U1 as </a:t>
            </a:r>
            <a:r>
              <a:rPr kumimoji="1" lang="en-US" altLang="zh-CN" dirty="0" err="1"/>
              <a:t>Time</a:t>
            </a:r>
            <a:r>
              <a:rPr kumimoji="1" lang="en-US" altLang="zh-CN" baseline="-25000" dirty="0" err="1"/>
              <a:t>read</a:t>
            </a:r>
            <a:r>
              <a:rPr kumimoji="1" lang="en-US" altLang="zh-CN" baseline="-25000" dirty="0"/>
              <a:t>-write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For read-only TX, simply </a:t>
            </a:r>
            <a:r>
              <a:rPr kumimoji="1" lang="en-US" altLang="zh-CN" dirty="0">
                <a:solidFill>
                  <a:srgbClr val="FF0000"/>
                </a:solidFill>
              </a:rPr>
              <a:t>uses U as the read timestamp</a:t>
            </a:r>
            <a:r>
              <a:rPr kumimoji="1" lang="en-US" altLang="zh-CN" dirty="0"/>
              <a:t> (read</a:t>
            </a:r>
            <a:r>
              <a:rPr kumimoji="1" lang="zh-CN" altLang="en-US" dirty="0"/>
              <a:t>可以不考虑</a:t>
            </a:r>
            <a:r>
              <a:rPr kumimoji="1" lang="en-US" altLang="zh-CN" dirty="0"/>
              <a:t>commit)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6" name="直线连接符 5"/>
          <p:cNvCxnSpPr/>
          <p:nvPr/>
        </p:nvCxnSpPr>
        <p:spPr>
          <a:xfrm>
            <a:off x="2915816" y="4408147"/>
            <a:ext cx="4069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3563888" y="4009628"/>
            <a:ext cx="0" cy="1008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35431" y="4571307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Read-write TX</a:t>
            </a:r>
            <a:endParaRPr lang="zh-CN" altLang="en-US" b="1" dirty="0"/>
          </a:p>
        </p:txBody>
      </p:sp>
      <p:grpSp>
        <p:nvGrpSpPr>
          <p:cNvPr id="19" name="组合 18"/>
          <p:cNvGrpSpPr/>
          <p:nvPr/>
        </p:nvGrpSpPr>
        <p:grpSpPr>
          <a:xfrm>
            <a:off x="3203847" y="4651519"/>
            <a:ext cx="720080" cy="144130"/>
            <a:chOff x="6037559" y="5188039"/>
            <a:chExt cx="720080" cy="144130"/>
          </a:xfrm>
        </p:grpSpPr>
        <p:cxnSp>
          <p:nvCxnSpPr>
            <p:cNvPr id="14" name="直线连接符 13"/>
            <p:cNvCxnSpPr/>
            <p:nvPr/>
          </p:nvCxnSpPr>
          <p:spPr>
            <a:xfrm>
              <a:off x="6037559" y="5260289"/>
              <a:ext cx="720080" cy="0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/>
            <p:nvPr/>
          </p:nvCxnSpPr>
          <p:spPr>
            <a:xfrm>
              <a:off x="6048440" y="5188040"/>
              <a:ext cx="0" cy="144129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/>
            <p:nvPr/>
          </p:nvCxnSpPr>
          <p:spPr>
            <a:xfrm>
              <a:off x="6757639" y="5188039"/>
              <a:ext cx="0" cy="144129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/>
          <p:cNvSpPr/>
          <p:nvPr/>
        </p:nvSpPr>
        <p:spPr>
          <a:xfrm>
            <a:off x="2864806" y="4544955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BE384B"/>
                </a:solidFill>
              </a:rPr>
              <a:t>L1</a:t>
            </a:r>
            <a:endParaRPr lang="zh-CN" altLang="en-US" b="1" dirty="0">
              <a:solidFill>
                <a:srgbClr val="BE384B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948119" y="458009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BE384B"/>
                </a:solidFill>
              </a:rPr>
              <a:t>U1</a:t>
            </a:r>
            <a:endParaRPr lang="zh-CN" altLang="en-US" b="1" dirty="0">
              <a:solidFill>
                <a:srgbClr val="BE384B"/>
              </a:solidFill>
            </a:endParaRPr>
          </a:p>
        </p:txBody>
      </p:sp>
      <p:cxnSp>
        <p:nvCxnSpPr>
          <p:cNvPr id="22" name="直线连接符 21"/>
          <p:cNvCxnSpPr/>
          <p:nvPr/>
        </p:nvCxnSpPr>
        <p:spPr>
          <a:xfrm>
            <a:off x="4288720" y="3992824"/>
            <a:ext cx="0" cy="1008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3568640" y="4469423"/>
            <a:ext cx="720080" cy="144130"/>
            <a:chOff x="6037559" y="5188039"/>
            <a:chExt cx="720080" cy="144130"/>
          </a:xfrm>
        </p:grpSpPr>
        <p:cxnSp>
          <p:nvCxnSpPr>
            <p:cNvPr id="25" name="直线连接符 24"/>
            <p:cNvCxnSpPr/>
            <p:nvPr/>
          </p:nvCxnSpPr>
          <p:spPr>
            <a:xfrm>
              <a:off x="6037559" y="5260289"/>
              <a:ext cx="720080" cy="0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/>
            <p:cNvCxnSpPr/>
            <p:nvPr/>
          </p:nvCxnSpPr>
          <p:spPr>
            <a:xfrm>
              <a:off x="6048440" y="5188040"/>
              <a:ext cx="0" cy="144129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/>
            <p:cNvCxnSpPr/>
            <p:nvPr/>
          </p:nvCxnSpPr>
          <p:spPr>
            <a:xfrm>
              <a:off x="6757639" y="5188039"/>
              <a:ext cx="0" cy="144129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矩形 27"/>
          <p:cNvSpPr/>
          <p:nvPr/>
        </p:nvSpPr>
        <p:spPr>
          <a:xfrm>
            <a:off x="4286787" y="3934618"/>
            <a:ext cx="4108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Commit wait done, server.time1 &gt;= U1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1237559" y="4968461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Read-only TX</a:t>
            </a:r>
            <a:endParaRPr lang="zh-CN" altLang="en-US" b="1" dirty="0"/>
          </a:p>
        </p:txBody>
      </p:sp>
      <p:cxnSp>
        <p:nvCxnSpPr>
          <p:cNvPr id="30" name="直线连接符 29"/>
          <p:cNvCxnSpPr/>
          <p:nvPr/>
        </p:nvCxnSpPr>
        <p:spPr>
          <a:xfrm>
            <a:off x="5364088" y="4408147"/>
            <a:ext cx="0" cy="104095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5004048" y="5075085"/>
            <a:ext cx="720080" cy="144130"/>
            <a:chOff x="6037559" y="5188039"/>
            <a:chExt cx="720080" cy="144130"/>
          </a:xfrm>
        </p:grpSpPr>
        <p:cxnSp>
          <p:nvCxnSpPr>
            <p:cNvPr id="32" name="直线连接符 31"/>
            <p:cNvCxnSpPr/>
            <p:nvPr/>
          </p:nvCxnSpPr>
          <p:spPr>
            <a:xfrm>
              <a:off x="6037559" y="5260289"/>
              <a:ext cx="720080" cy="0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32"/>
            <p:cNvCxnSpPr/>
            <p:nvPr/>
          </p:nvCxnSpPr>
          <p:spPr>
            <a:xfrm>
              <a:off x="6048440" y="5188040"/>
              <a:ext cx="0" cy="144129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33"/>
            <p:cNvCxnSpPr/>
            <p:nvPr/>
          </p:nvCxnSpPr>
          <p:spPr>
            <a:xfrm>
              <a:off x="6757639" y="5188039"/>
              <a:ext cx="0" cy="144129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矩形 34"/>
          <p:cNvSpPr/>
          <p:nvPr/>
        </p:nvSpPr>
        <p:spPr>
          <a:xfrm>
            <a:off x="4427984" y="5237576"/>
            <a:ext cx="428841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Get read timestamp, U2 &gt;= server.time2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4640815" y="4955074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BE384B"/>
                </a:solidFill>
              </a:rPr>
              <a:t>L2</a:t>
            </a:r>
            <a:endParaRPr lang="zh-CN" altLang="en-US" b="1" dirty="0">
              <a:solidFill>
                <a:srgbClr val="BE384B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724128" y="4990218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BE384B"/>
                </a:solidFill>
              </a:rPr>
              <a:t>U2</a:t>
            </a:r>
            <a:endParaRPr lang="zh-CN" altLang="en-US" b="1" dirty="0">
              <a:solidFill>
                <a:srgbClr val="BE384B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4505910" y="4500770"/>
            <a:ext cx="219217" cy="215549"/>
          </a:xfrm>
          <a:prstGeom prst="ellipse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BE384B"/>
                </a:solidFill>
              </a:rPr>
              <a:t>1</a:t>
            </a:r>
            <a:endParaRPr kumimoji="1" lang="zh-CN" altLang="en-US" dirty="0">
              <a:solidFill>
                <a:srgbClr val="BE384B"/>
              </a:solidFill>
            </a:endParaRPr>
          </a:p>
        </p:txBody>
      </p:sp>
      <p:cxnSp>
        <p:nvCxnSpPr>
          <p:cNvPr id="13" name="直线箭头连接符 12"/>
          <p:cNvCxnSpPr>
            <a:stCxn id="8" idx="2"/>
          </p:cNvCxnSpPr>
          <p:nvPr/>
        </p:nvCxnSpPr>
        <p:spPr>
          <a:xfrm flipH="1" flipV="1">
            <a:off x="4299497" y="4408147"/>
            <a:ext cx="206413" cy="200398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5603638" y="4509258"/>
            <a:ext cx="219217" cy="215549"/>
          </a:xfrm>
          <a:prstGeom prst="ellipse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BE384B"/>
                </a:solidFill>
              </a:rPr>
              <a:t>2</a:t>
            </a:r>
            <a:endParaRPr kumimoji="1" lang="zh-CN" altLang="en-US" dirty="0">
              <a:solidFill>
                <a:srgbClr val="BE384B"/>
              </a:solidFill>
            </a:endParaRPr>
          </a:p>
        </p:txBody>
      </p:sp>
      <p:cxnSp>
        <p:nvCxnSpPr>
          <p:cNvPr id="39" name="直线箭头连接符 38"/>
          <p:cNvCxnSpPr>
            <a:stCxn id="38" idx="2"/>
          </p:cNvCxnSpPr>
          <p:nvPr/>
        </p:nvCxnSpPr>
        <p:spPr>
          <a:xfrm flipH="1" flipV="1">
            <a:off x="5397225" y="4416635"/>
            <a:ext cx="206413" cy="200398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730431" y="4223481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Real time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Power of </a:t>
            </a:r>
            <a:r>
              <a:rPr kumimoji="1" lang="en-US" altLang="zh-CN" dirty="0" err="1"/>
              <a:t>TrueTime</a:t>
            </a:r>
            <a:r>
              <a:rPr kumimoji="1" lang="en-US" altLang="zh-CN" dirty="0"/>
              <a:t> API (return [L,U])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Used to implement external consistency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If a read-write TX has decided to commit, then: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Time</a:t>
            </a:r>
            <a:r>
              <a:rPr kumimoji="1" lang="en-US" altLang="zh-CN" baseline="-25000" dirty="0" err="1"/>
              <a:t>read</a:t>
            </a:r>
            <a:r>
              <a:rPr kumimoji="1" lang="en-US" altLang="zh-CN" baseline="-25000" dirty="0"/>
              <a:t>-only</a:t>
            </a:r>
            <a:r>
              <a:rPr kumimoji="1" lang="en-US" altLang="zh-CN" dirty="0"/>
              <a:t> &gt;=  </a:t>
            </a:r>
            <a:r>
              <a:rPr kumimoji="1" lang="en-US" altLang="zh-CN" dirty="0" err="1"/>
              <a:t>Time</a:t>
            </a:r>
            <a:r>
              <a:rPr kumimoji="1" lang="en-US" altLang="zh-CN" baseline="-25000" dirty="0" err="1"/>
              <a:t>read</a:t>
            </a:r>
            <a:r>
              <a:rPr kumimoji="1" lang="en-US" altLang="zh-CN" baseline="-25000" dirty="0"/>
              <a:t>-write</a:t>
            </a:r>
            <a:endParaRPr kumimoji="1" lang="en-US" altLang="zh-CN" baseline="-25000" dirty="0"/>
          </a:p>
          <a:p>
            <a:r>
              <a:rPr kumimoji="1" lang="en-US" altLang="zh-CN" dirty="0"/>
              <a:t>Correctness 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Time</a:t>
            </a:r>
            <a:r>
              <a:rPr kumimoji="1" lang="en-US" altLang="zh-CN" baseline="-25000" dirty="0" err="1"/>
              <a:t>read</a:t>
            </a:r>
            <a:r>
              <a:rPr kumimoji="1" lang="en-US" altLang="zh-CN" baseline="-25000" dirty="0"/>
              <a:t>-write </a:t>
            </a:r>
            <a:r>
              <a:rPr kumimoji="1" lang="en-US" altLang="zh-CN" dirty="0"/>
              <a:t>(U1) &lt;= server.time1 &lt;= server.time2 &lt;= U2 (</a:t>
            </a:r>
            <a:r>
              <a:rPr kumimoji="1" lang="en-US" altLang="zh-CN" dirty="0" err="1"/>
              <a:t>Time</a:t>
            </a:r>
            <a:r>
              <a:rPr kumimoji="1" lang="en-US" altLang="zh-CN" baseline="-25000" dirty="0" err="1"/>
              <a:t>read</a:t>
            </a:r>
            <a:r>
              <a:rPr kumimoji="1" lang="en-US" altLang="zh-CN" baseline="-25000" dirty="0"/>
              <a:t>-only</a:t>
            </a:r>
            <a:r>
              <a:rPr kumimoji="1" lang="en-US" altLang="zh-CN" dirty="0"/>
              <a:t>)</a:t>
            </a:r>
            <a:endParaRPr kumimoji="1" lang="en-US" altLang="zh-CN" dirty="0"/>
          </a:p>
          <a:p>
            <a:r>
              <a:rPr kumimoji="1" lang="en-US" altLang="zh-CN" dirty="0"/>
              <a:t>Question: why not using L1 as the timestamp of the read-write TX?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线连接符 4"/>
          <p:cNvCxnSpPr/>
          <p:nvPr/>
        </p:nvCxnSpPr>
        <p:spPr>
          <a:xfrm>
            <a:off x="2915816" y="4408147"/>
            <a:ext cx="4069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3563888" y="4009628"/>
            <a:ext cx="0" cy="1008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235431" y="4571307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Read-write TX</a:t>
            </a:r>
            <a:endParaRPr lang="zh-CN" altLang="en-US" b="1" dirty="0"/>
          </a:p>
        </p:txBody>
      </p:sp>
      <p:grpSp>
        <p:nvGrpSpPr>
          <p:cNvPr id="9" name="组合 8"/>
          <p:cNvGrpSpPr/>
          <p:nvPr/>
        </p:nvGrpSpPr>
        <p:grpSpPr>
          <a:xfrm>
            <a:off x="3203847" y="4651519"/>
            <a:ext cx="720080" cy="144130"/>
            <a:chOff x="6037559" y="5188039"/>
            <a:chExt cx="720080" cy="144130"/>
          </a:xfrm>
        </p:grpSpPr>
        <p:cxnSp>
          <p:nvCxnSpPr>
            <p:cNvPr id="10" name="直线连接符 9"/>
            <p:cNvCxnSpPr/>
            <p:nvPr/>
          </p:nvCxnSpPr>
          <p:spPr>
            <a:xfrm>
              <a:off x="6037559" y="5260289"/>
              <a:ext cx="720080" cy="0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/>
            <p:cNvCxnSpPr/>
            <p:nvPr/>
          </p:nvCxnSpPr>
          <p:spPr>
            <a:xfrm>
              <a:off x="6048440" y="5188040"/>
              <a:ext cx="0" cy="144129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/>
            <p:cNvCxnSpPr/>
            <p:nvPr/>
          </p:nvCxnSpPr>
          <p:spPr>
            <a:xfrm>
              <a:off x="6757639" y="5188039"/>
              <a:ext cx="0" cy="144129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/>
        </p:nvSpPr>
        <p:spPr>
          <a:xfrm>
            <a:off x="2864806" y="4544955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BE384B"/>
                </a:solidFill>
              </a:rPr>
              <a:t>L1</a:t>
            </a:r>
            <a:endParaRPr lang="zh-CN" altLang="en-US" b="1" dirty="0">
              <a:solidFill>
                <a:srgbClr val="BE384B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48119" y="458009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BE384B"/>
                </a:solidFill>
              </a:rPr>
              <a:t>U1</a:t>
            </a:r>
            <a:endParaRPr lang="zh-CN" altLang="en-US" b="1" dirty="0">
              <a:solidFill>
                <a:srgbClr val="BE384B"/>
              </a:solidFill>
            </a:endParaRPr>
          </a:p>
        </p:txBody>
      </p:sp>
      <p:cxnSp>
        <p:nvCxnSpPr>
          <p:cNvPr id="15" name="直线连接符 14"/>
          <p:cNvCxnSpPr/>
          <p:nvPr/>
        </p:nvCxnSpPr>
        <p:spPr>
          <a:xfrm>
            <a:off x="4288720" y="3992824"/>
            <a:ext cx="0" cy="1008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3568640" y="4469423"/>
            <a:ext cx="720080" cy="144130"/>
            <a:chOff x="6037559" y="5188039"/>
            <a:chExt cx="720080" cy="144130"/>
          </a:xfrm>
        </p:grpSpPr>
        <p:cxnSp>
          <p:nvCxnSpPr>
            <p:cNvPr id="17" name="直线连接符 16"/>
            <p:cNvCxnSpPr/>
            <p:nvPr/>
          </p:nvCxnSpPr>
          <p:spPr>
            <a:xfrm>
              <a:off x="6037559" y="5260289"/>
              <a:ext cx="720080" cy="0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/>
            <p:nvPr/>
          </p:nvCxnSpPr>
          <p:spPr>
            <a:xfrm>
              <a:off x="6048440" y="5188040"/>
              <a:ext cx="0" cy="144129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/>
            <p:nvPr/>
          </p:nvCxnSpPr>
          <p:spPr>
            <a:xfrm>
              <a:off x="6757639" y="5188039"/>
              <a:ext cx="0" cy="144129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/>
          <p:cNvSpPr/>
          <p:nvPr/>
        </p:nvSpPr>
        <p:spPr>
          <a:xfrm>
            <a:off x="4286787" y="3934618"/>
            <a:ext cx="4108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Commit wait done, server.time1 &gt;= U1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237559" y="4968461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Read-only TX</a:t>
            </a:r>
            <a:endParaRPr lang="zh-CN" altLang="en-US" b="1" dirty="0"/>
          </a:p>
        </p:txBody>
      </p:sp>
      <p:cxnSp>
        <p:nvCxnSpPr>
          <p:cNvPr id="22" name="直线连接符 21"/>
          <p:cNvCxnSpPr/>
          <p:nvPr/>
        </p:nvCxnSpPr>
        <p:spPr>
          <a:xfrm>
            <a:off x="5364088" y="4303950"/>
            <a:ext cx="0" cy="11451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5004048" y="5075085"/>
            <a:ext cx="720080" cy="144130"/>
            <a:chOff x="6037559" y="5188039"/>
            <a:chExt cx="720080" cy="144130"/>
          </a:xfrm>
        </p:grpSpPr>
        <p:cxnSp>
          <p:nvCxnSpPr>
            <p:cNvPr id="24" name="直线连接符 23"/>
            <p:cNvCxnSpPr/>
            <p:nvPr/>
          </p:nvCxnSpPr>
          <p:spPr>
            <a:xfrm>
              <a:off x="6037559" y="5260289"/>
              <a:ext cx="720080" cy="0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/>
            <p:cNvCxnSpPr/>
            <p:nvPr/>
          </p:nvCxnSpPr>
          <p:spPr>
            <a:xfrm>
              <a:off x="6048440" y="5188040"/>
              <a:ext cx="0" cy="144129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/>
            <p:cNvCxnSpPr/>
            <p:nvPr/>
          </p:nvCxnSpPr>
          <p:spPr>
            <a:xfrm>
              <a:off x="6757639" y="5188039"/>
              <a:ext cx="0" cy="144129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 26"/>
          <p:cNvSpPr/>
          <p:nvPr/>
        </p:nvSpPr>
        <p:spPr>
          <a:xfrm>
            <a:off x="4427984" y="5237576"/>
            <a:ext cx="428841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Get read timestamp, U2 &gt;= server.time2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4640815" y="4955074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BE384B"/>
                </a:solidFill>
              </a:rPr>
              <a:t>L2</a:t>
            </a:r>
            <a:endParaRPr lang="zh-CN" altLang="en-US" b="1" dirty="0">
              <a:solidFill>
                <a:srgbClr val="BE384B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724128" y="4990218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BE384B"/>
                </a:solidFill>
              </a:rPr>
              <a:t>U2</a:t>
            </a:r>
            <a:endParaRPr lang="zh-CN" altLang="en-US" b="1" dirty="0">
              <a:solidFill>
                <a:srgbClr val="BE384B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505910" y="4500770"/>
            <a:ext cx="219217" cy="215549"/>
          </a:xfrm>
          <a:prstGeom prst="ellipse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BE384B"/>
                </a:solidFill>
              </a:rPr>
              <a:t>1</a:t>
            </a:r>
            <a:endParaRPr kumimoji="1" lang="zh-CN" altLang="en-US" dirty="0">
              <a:solidFill>
                <a:srgbClr val="BE384B"/>
              </a:solidFill>
            </a:endParaRPr>
          </a:p>
        </p:txBody>
      </p:sp>
      <p:cxnSp>
        <p:nvCxnSpPr>
          <p:cNvPr id="31" name="直线箭头连接符 30"/>
          <p:cNvCxnSpPr>
            <a:stCxn id="30" idx="2"/>
          </p:cNvCxnSpPr>
          <p:nvPr/>
        </p:nvCxnSpPr>
        <p:spPr>
          <a:xfrm flipH="1" flipV="1">
            <a:off x="4299497" y="4408147"/>
            <a:ext cx="206413" cy="200398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5603638" y="4509258"/>
            <a:ext cx="219217" cy="215549"/>
          </a:xfrm>
          <a:prstGeom prst="ellipse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BE384B"/>
                </a:solidFill>
              </a:rPr>
              <a:t>2</a:t>
            </a:r>
            <a:endParaRPr kumimoji="1" lang="zh-CN" altLang="en-US" dirty="0">
              <a:solidFill>
                <a:srgbClr val="BE384B"/>
              </a:solidFill>
            </a:endParaRPr>
          </a:p>
        </p:txBody>
      </p:sp>
      <p:cxnSp>
        <p:nvCxnSpPr>
          <p:cNvPr id="33" name="直线箭头连接符 32"/>
          <p:cNvCxnSpPr>
            <a:stCxn id="32" idx="2"/>
          </p:cNvCxnSpPr>
          <p:nvPr/>
        </p:nvCxnSpPr>
        <p:spPr>
          <a:xfrm flipH="1" flipV="1">
            <a:off x="5397225" y="4416635"/>
            <a:ext cx="206413" cy="200398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730431" y="4223481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Real time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5600700" y="971550"/>
            <a:ext cx="330009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关于为何不能使用</a:t>
            </a:r>
            <a:r>
              <a:rPr lang="en-US" altLang="zh-CN" sz="1400"/>
              <a:t>L1</a:t>
            </a:r>
            <a:r>
              <a:rPr lang="zh-CN" altLang="en-US" sz="1400"/>
              <a:t>作为</a:t>
            </a:r>
            <a:r>
              <a:rPr lang="en-US" altLang="zh-CN" sz="1400"/>
              <a:t>TS</a:t>
            </a:r>
            <a:r>
              <a:rPr lang="zh-CN" altLang="en-US" sz="1400"/>
              <a:t>：</a:t>
            </a:r>
            <a:endParaRPr lang="zh-CN" altLang="en-US" sz="1400"/>
          </a:p>
          <a:p>
            <a:r>
              <a:rPr lang="zh-CN" altLang="en-US" sz="1400"/>
              <a:t>因为</a:t>
            </a:r>
            <a:r>
              <a:rPr lang="en-US" altLang="zh-CN" sz="1400"/>
              <a:t>TS</a:t>
            </a:r>
            <a:r>
              <a:rPr lang="zh-CN" altLang="en-US" sz="1400"/>
              <a:t>的选择要保证</a:t>
            </a:r>
            <a:r>
              <a:rPr lang="en-US" altLang="zh-CN" sz="1400"/>
              <a:t>external consistency</a:t>
            </a:r>
            <a:r>
              <a:rPr lang="zh-CN" altLang="en-US" sz="1400"/>
              <a:t>，同时还要保证</a:t>
            </a:r>
            <a:r>
              <a:rPr lang="en-US" altLang="zh-CN" sz="1400"/>
              <a:t>read-write-TX</a:t>
            </a:r>
            <a:r>
              <a:rPr lang="zh-CN" altLang="en-US" sz="1400"/>
              <a:t>的逻辑顺序。而若选择</a:t>
            </a:r>
            <a:r>
              <a:rPr lang="en-US" altLang="zh-CN" sz="1400"/>
              <a:t>L1</a:t>
            </a:r>
            <a:r>
              <a:rPr lang="zh-CN" altLang="en-US" sz="1400"/>
              <a:t>，则若一个</a:t>
            </a:r>
            <a:r>
              <a:rPr lang="en-US" altLang="zh-CN" sz="1400"/>
              <a:t>read-write-TX</a:t>
            </a:r>
            <a:r>
              <a:rPr lang="zh-CN" altLang="en-US" sz="1400"/>
              <a:t>发生在</a:t>
            </a:r>
            <a:r>
              <a:rPr lang="en-US" altLang="zh-CN" sz="1400"/>
              <a:t>L1</a:t>
            </a:r>
            <a:r>
              <a:rPr lang="zh-CN" altLang="en-US" sz="1400"/>
              <a:t>之前，却在</a:t>
            </a:r>
            <a:r>
              <a:rPr lang="en-US" altLang="zh-CN" sz="1400"/>
              <a:t>L1</a:t>
            </a:r>
            <a:r>
              <a:rPr lang="zh-CN" altLang="en-US" sz="1400"/>
              <a:t>之后才结束，则其可能会读取到</a:t>
            </a:r>
            <a:r>
              <a:rPr lang="en-US" altLang="zh-CN" sz="1400"/>
              <a:t>stale-data(</a:t>
            </a:r>
            <a:r>
              <a:rPr lang="zh-CN" altLang="en-US" sz="1400"/>
              <a:t>因为</a:t>
            </a:r>
            <a:r>
              <a:rPr lang="en-US" altLang="zh-CN" sz="1400"/>
              <a:t>L1</a:t>
            </a:r>
            <a:r>
              <a:rPr lang="zh-CN" altLang="en-US" sz="1400"/>
              <a:t>是事务已经开始会认为本来的旧数据就是新数据</a:t>
            </a:r>
            <a:r>
              <a:rPr lang="en-US" altLang="zh-CN" sz="1400"/>
              <a:t>)</a:t>
            </a:r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if no wait?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2045657"/>
          </a:xfrm>
        </p:spPr>
        <p:txBody>
          <a:bodyPr/>
          <a:lstStyle/>
          <a:p>
            <a:r>
              <a:rPr kumimoji="1" lang="en-US" altLang="zh-CN" dirty="0"/>
              <a:t>A later executing TX can get a smaller timestamp!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E.g., T1’s timestamp (U1) can be larger than T2’s timestamp (U2)</a:t>
            </a:r>
            <a:endParaRPr kumimoji="1" lang="en-US" altLang="zh-CN" dirty="0"/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Problem: violating the external consistency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灯片编号占位符 3"/>
          <p:cNvSpPr txBox="1"/>
          <p:nvPr/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6" name="直线连接符 5"/>
          <p:cNvCxnSpPr/>
          <p:nvPr/>
        </p:nvCxnSpPr>
        <p:spPr>
          <a:xfrm>
            <a:off x="3001029" y="3836015"/>
            <a:ext cx="4069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561727" y="3635618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Server time</a:t>
            </a:r>
            <a:endParaRPr lang="zh-CN" altLang="en-US" b="1" dirty="0"/>
          </a:p>
        </p:txBody>
      </p:sp>
      <p:cxnSp>
        <p:nvCxnSpPr>
          <p:cNvPr id="8" name="直线连接符 7"/>
          <p:cNvCxnSpPr/>
          <p:nvPr/>
        </p:nvCxnSpPr>
        <p:spPr>
          <a:xfrm>
            <a:off x="4046624" y="3440646"/>
            <a:ext cx="0" cy="1008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320644" y="3999175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Read-write TX</a:t>
            </a:r>
            <a:endParaRPr lang="zh-CN" altLang="en-US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3667998" y="4107634"/>
            <a:ext cx="1512000" cy="144130"/>
            <a:chOff x="6037559" y="5188039"/>
            <a:chExt cx="720080" cy="144130"/>
          </a:xfrm>
        </p:grpSpPr>
        <p:cxnSp>
          <p:nvCxnSpPr>
            <p:cNvPr id="11" name="直线连接符 10"/>
            <p:cNvCxnSpPr/>
            <p:nvPr/>
          </p:nvCxnSpPr>
          <p:spPr>
            <a:xfrm>
              <a:off x="6037559" y="5260289"/>
              <a:ext cx="720080" cy="0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/>
            <p:cNvCxnSpPr/>
            <p:nvPr/>
          </p:nvCxnSpPr>
          <p:spPr>
            <a:xfrm>
              <a:off x="6048440" y="5188040"/>
              <a:ext cx="0" cy="144129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/>
            <p:cNvCxnSpPr/>
            <p:nvPr/>
          </p:nvCxnSpPr>
          <p:spPr>
            <a:xfrm>
              <a:off x="6757639" y="5188039"/>
              <a:ext cx="0" cy="144129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矩形 13"/>
          <p:cNvSpPr/>
          <p:nvPr/>
        </p:nvSpPr>
        <p:spPr>
          <a:xfrm>
            <a:off x="3232313" y="4013560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BE384B"/>
                </a:solidFill>
              </a:rPr>
              <a:t>L1</a:t>
            </a:r>
            <a:endParaRPr lang="zh-CN" altLang="en-US" b="1" dirty="0">
              <a:solidFill>
                <a:srgbClr val="BE384B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79998" y="399755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BE384B"/>
                </a:solidFill>
              </a:rPr>
              <a:t>U1</a:t>
            </a:r>
            <a:endParaRPr lang="zh-CN" altLang="en-US" b="1" dirty="0">
              <a:solidFill>
                <a:srgbClr val="BE384B"/>
              </a:solidFill>
            </a:endParaRPr>
          </a:p>
        </p:txBody>
      </p:sp>
      <p:cxnSp>
        <p:nvCxnSpPr>
          <p:cNvPr id="16" name="直线连接符 15"/>
          <p:cNvCxnSpPr/>
          <p:nvPr/>
        </p:nvCxnSpPr>
        <p:spPr>
          <a:xfrm>
            <a:off x="4729221" y="3941552"/>
            <a:ext cx="0" cy="1008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322772" y="4396329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Read-only TX</a:t>
            </a:r>
            <a:endParaRPr lang="zh-CN" altLang="en-US" b="1" dirty="0"/>
          </a:p>
        </p:txBody>
      </p:sp>
      <p:grpSp>
        <p:nvGrpSpPr>
          <p:cNvPr id="24" name="组合 23"/>
          <p:cNvGrpSpPr/>
          <p:nvPr/>
        </p:nvGrpSpPr>
        <p:grpSpPr>
          <a:xfrm>
            <a:off x="4559819" y="4523753"/>
            <a:ext cx="396000" cy="144130"/>
            <a:chOff x="6037559" y="5188039"/>
            <a:chExt cx="720080" cy="144130"/>
          </a:xfrm>
        </p:grpSpPr>
        <p:cxnSp>
          <p:nvCxnSpPr>
            <p:cNvPr id="25" name="直线连接符 24"/>
            <p:cNvCxnSpPr/>
            <p:nvPr/>
          </p:nvCxnSpPr>
          <p:spPr>
            <a:xfrm>
              <a:off x="6037559" y="5260289"/>
              <a:ext cx="720080" cy="0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/>
            <p:cNvCxnSpPr/>
            <p:nvPr/>
          </p:nvCxnSpPr>
          <p:spPr>
            <a:xfrm>
              <a:off x="6048440" y="5188040"/>
              <a:ext cx="0" cy="144129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/>
            <p:cNvCxnSpPr/>
            <p:nvPr/>
          </p:nvCxnSpPr>
          <p:spPr>
            <a:xfrm>
              <a:off x="6757639" y="5188039"/>
              <a:ext cx="0" cy="144129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矩形 28"/>
          <p:cNvSpPr/>
          <p:nvPr/>
        </p:nvSpPr>
        <p:spPr>
          <a:xfrm>
            <a:off x="4146666" y="4423613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BE384B"/>
                </a:solidFill>
              </a:rPr>
              <a:t>L2</a:t>
            </a:r>
            <a:endParaRPr lang="zh-CN" altLang="en-US" b="1" dirty="0">
              <a:solidFill>
                <a:srgbClr val="BE384B"/>
              </a:solidFill>
            </a:endParaRPr>
          </a:p>
        </p:txBody>
      </p:sp>
      <p:cxnSp>
        <p:nvCxnSpPr>
          <p:cNvPr id="32" name="直线箭头连接符 31"/>
          <p:cNvCxnSpPr/>
          <p:nvPr/>
        </p:nvCxnSpPr>
        <p:spPr>
          <a:xfrm flipH="1">
            <a:off x="4067945" y="3094504"/>
            <a:ext cx="305706" cy="332437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 flipH="1" flipV="1">
            <a:off x="5482438" y="3844503"/>
            <a:ext cx="206413" cy="200398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4283968" y="2847473"/>
            <a:ext cx="259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BE384B"/>
                </a:solidFill>
              </a:rPr>
              <a:t>T1 get timestamp (U1)</a:t>
            </a:r>
            <a:endParaRPr lang="zh-CN" altLang="en-US" b="1" dirty="0">
              <a:solidFill>
                <a:srgbClr val="BE384B"/>
              </a:solidFill>
            </a:endParaRPr>
          </a:p>
        </p:txBody>
      </p:sp>
      <p:cxnSp>
        <p:nvCxnSpPr>
          <p:cNvPr id="37" name="直线连接符 36"/>
          <p:cNvCxnSpPr/>
          <p:nvPr/>
        </p:nvCxnSpPr>
        <p:spPr>
          <a:xfrm>
            <a:off x="4373651" y="3437496"/>
            <a:ext cx="0" cy="1008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4678538" y="324763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BE384B"/>
                </a:solidFill>
              </a:rPr>
              <a:t>T1 commit</a:t>
            </a:r>
            <a:endParaRPr lang="zh-CN" altLang="en-US" b="1" dirty="0">
              <a:solidFill>
                <a:srgbClr val="BE384B"/>
              </a:solidFill>
            </a:endParaRPr>
          </a:p>
        </p:txBody>
      </p:sp>
      <p:cxnSp>
        <p:nvCxnSpPr>
          <p:cNvPr id="39" name="直线箭头连接符 38"/>
          <p:cNvCxnSpPr/>
          <p:nvPr/>
        </p:nvCxnSpPr>
        <p:spPr>
          <a:xfrm flipH="1">
            <a:off x="4406966" y="3383129"/>
            <a:ext cx="305706" cy="332437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4996406" y="4410965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BE384B"/>
                </a:solidFill>
              </a:rPr>
              <a:t>U2</a:t>
            </a:r>
            <a:endParaRPr lang="zh-CN" altLang="en-US" b="1" dirty="0">
              <a:solidFill>
                <a:srgbClr val="BE384B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019437" y="4780297"/>
            <a:ext cx="259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BE384B"/>
                </a:solidFill>
              </a:rPr>
              <a:t>T2 get timestamp (U2)</a:t>
            </a:r>
            <a:endParaRPr lang="zh-CN" altLang="en-US" b="1" dirty="0">
              <a:solidFill>
                <a:srgbClr val="BE384B"/>
              </a:solidFill>
            </a:endParaRPr>
          </a:p>
        </p:txBody>
      </p:sp>
      <p:cxnSp>
        <p:nvCxnSpPr>
          <p:cNvPr id="42" name="直线箭头连接符 41"/>
          <p:cNvCxnSpPr>
            <a:stCxn id="41" idx="1"/>
          </p:cNvCxnSpPr>
          <p:nvPr/>
        </p:nvCxnSpPr>
        <p:spPr>
          <a:xfrm flipH="1" flipV="1">
            <a:off x="4795221" y="4903253"/>
            <a:ext cx="224216" cy="61710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170459" y="2425452"/>
            <a:ext cx="680308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anose="030F0702030302020204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anose="030F0702030302020204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anose="030F0702030302020204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anose="030F0702030302020204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anose="030F0702030302020204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anose="030F0702030302020204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anose="030F0702030302020204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zh-CN" b="0" kern="0" dirty="0">
                <a:solidFill>
                  <a:srgbClr val="C00000"/>
                </a:solidFill>
                <a:ea typeface="+mn-ea"/>
              </a:rPr>
              <a:t>How to achieve the bound of </a:t>
            </a:r>
            <a:r>
              <a:rPr kumimoji="0" lang="en-US" altLang="zh-CN" b="0" kern="0" dirty="0" err="1">
                <a:solidFill>
                  <a:srgbClr val="C00000"/>
                </a:solidFill>
                <a:ea typeface="+mn-ea"/>
              </a:rPr>
              <a:t>TrueTime</a:t>
            </a:r>
            <a:r>
              <a:rPr kumimoji="0" lang="en-US" altLang="zh-CN" b="0" kern="0" dirty="0">
                <a:solidFill>
                  <a:srgbClr val="C00000"/>
                </a:solidFill>
                <a:ea typeface="+mn-ea"/>
              </a:rPr>
              <a:t>?</a:t>
            </a:r>
            <a:endParaRPr kumimoji="0" lang="en-US" altLang="zh-CN" b="0" kern="0" dirty="0">
              <a:solidFill>
                <a:srgbClr val="C00000"/>
              </a:solidFill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TrueTime</a:t>
            </a:r>
            <a:r>
              <a:rPr kumimoji="1" lang="en-US" altLang="zh-CN" dirty="0"/>
              <a:t>: how to achieve the bound?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167654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The bound is relative to the time servers as the ground truth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For simplicity, we first assume there is only one time server</a:t>
            </a:r>
            <a:endParaRPr kumimoji="1" lang="en-US" altLang="zh-CN" dirty="0"/>
          </a:p>
          <a:p>
            <a:r>
              <a:rPr kumimoji="1" lang="en-US" altLang="zh-CN" dirty="0"/>
              <a:t>Spanner adopts a variant of </a:t>
            </a:r>
            <a:r>
              <a:rPr lang="en-GB" altLang="zh-CN" dirty="0" err="1">
                <a:solidFill>
                  <a:srgbClr val="BE384B"/>
                </a:solidFill>
              </a:rPr>
              <a:t>Marzullo’s</a:t>
            </a:r>
            <a:r>
              <a:rPr lang="en-GB" altLang="zh-CN" dirty="0">
                <a:solidFill>
                  <a:srgbClr val="BE384B"/>
                </a:solidFill>
              </a:rPr>
              <a:t> algorithm</a:t>
            </a:r>
            <a:r>
              <a:rPr lang="en-GB" altLang="zh-CN" baseline="30000" dirty="0"/>
              <a:t>[1]</a:t>
            </a:r>
            <a:endParaRPr lang="en-GB" altLang="zh-CN" baseline="30000" dirty="0"/>
          </a:p>
          <a:p>
            <a:pPr lvl="1"/>
            <a:r>
              <a:rPr lang="en-GB" altLang="zh-CN" dirty="0"/>
              <a:t>Similar to NTP, sync w/ the time server to </a:t>
            </a:r>
            <a:r>
              <a:rPr lang="en-GB" altLang="zh-CN" dirty="0">
                <a:highlight>
                  <a:srgbClr val="FFFF00"/>
                </a:highlight>
              </a:rPr>
              <a:t>calculate the bound </a:t>
            </a:r>
            <a:endParaRPr lang="en-GB" altLang="zh-CN" dirty="0">
              <a:highlight>
                <a:srgbClr val="FFFF00"/>
              </a:highlight>
            </a:endParaRPr>
          </a:p>
          <a:p>
            <a:pPr lvl="1"/>
            <a:r>
              <a:rPr lang="en-GB" altLang="zh-CN" dirty="0"/>
              <a:t>Even single time server will not become the bottleneck: syncing is not on the critical path of the TX’s execution </a:t>
            </a:r>
            <a:endParaRPr lang="en-GB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-468560" y="5301468"/>
            <a:ext cx="6876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kumimoji="1" lang="en-US" altLang="zh-CN" dirty="0"/>
              <a:t>[1] </a:t>
            </a:r>
            <a:r>
              <a:rPr lang="en-GB" altLang="zh-CN" dirty="0"/>
              <a:t>Maintaining the Time in a Distributed System </a:t>
            </a:r>
            <a:endParaRPr lang="en-GB" altLang="zh-CN" dirty="0"/>
          </a:p>
          <a:p>
            <a:pPr lvl="1"/>
            <a:endParaRPr kumimoji="1" lang="en-US" altLang="zh-CN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线连接符 25"/>
          <p:cNvCxnSpPr/>
          <p:nvPr/>
        </p:nvCxnSpPr>
        <p:spPr>
          <a:xfrm flipH="1">
            <a:off x="6825673" y="3533456"/>
            <a:ext cx="3734" cy="15885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TrueTime</a:t>
            </a:r>
            <a:r>
              <a:rPr kumimoji="1" lang="en-US" altLang="zh-CN" dirty="0"/>
              <a:t>: how to calculate the bound?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9308"/>
            <a:ext cx="8686800" cy="2248495"/>
          </a:xfrm>
        </p:spPr>
        <p:txBody>
          <a:bodyPr/>
          <a:lstStyle/>
          <a:p>
            <a:r>
              <a:rPr kumimoji="1" lang="en-US" altLang="zh-CN" dirty="0"/>
              <a:t>Problem statement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If the</a:t>
            </a:r>
            <a:r>
              <a:rPr kumimoji="1" lang="en-US" altLang="zh-CN" dirty="0">
                <a:solidFill>
                  <a:srgbClr val="FF0000"/>
                </a:solidFill>
              </a:rPr>
              <a:t> local clock of client is T</a:t>
            </a:r>
            <a:r>
              <a:rPr kumimoji="1" lang="en-US" altLang="zh-CN" dirty="0"/>
              <a:t>, what is the time interval of the time server? </a:t>
            </a:r>
            <a:endParaRPr kumimoji="1" lang="en-US" altLang="zh-CN" dirty="0"/>
          </a:p>
          <a:p>
            <a:r>
              <a:rPr kumimoji="1" lang="en-US" altLang="zh-CN" dirty="0"/>
              <a:t>High-level idea: send RPC to the server for the query as the measurements!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But unlike NTP, we don’t adjust local time according to </a:t>
            </a:r>
            <a:r>
              <a:rPr kumimoji="1" lang="en-US" altLang="zh-CN" dirty="0" err="1"/>
              <a:t>tsrv</a:t>
            </a:r>
            <a:r>
              <a:rPr kumimoji="1" lang="en-US" altLang="zh-CN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We calculate the </a:t>
            </a:r>
            <a:r>
              <a:rPr kumimoji="1" lang="en-US" altLang="zh-CN" dirty="0">
                <a:solidFill>
                  <a:srgbClr val="FF0000"/>
                </a:solidFill>
              </a:rPr>
              <a:t>future time based on </a:t>
            </a:r>
            <a:r>
              <a:rPr kumimoji="1" lang="en-US" altLang="zh-CN" dirty="0" err="1">
                <a:solidFill>
                  <a:srgbClr val="FF0000"/>
                </a:solidFill>
              </a:rPr>
              <a:t>tsrv</a:t>
            </a:r>
            <a:r>
              <a:rPr kumimoji="1" lang="en-US" altLang="zh-CN" dirty="0"/>
              <a:t> 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线连接符 4"/>
          <p:cNvCxnSpPr/>
          <p:nvPr/>
        </p:nvCxnSpPr>
        <p:spPr>
          <a:xfrm>
            <a:off x="2628000" y="4900944"/>
            <a:ext cx="5760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2628000" y="3773822"/>
            <a:ext cx="5760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619672" y="4716278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Client</a:t>
            </a:r>
            <a:endParaRPr lang="zh-CN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1619672" y="3538910"/>
            <a:ext cx="902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Time </a:t>
            </a:r>
            <a:endParaRPr kumimoji="1" lang="en-US" altLang="zh-CN" b="1" dirty="0"/>
          </a:p>
          <a:p>
            <a:r>
              <a:rPr kumimoji="1" lang="en-US" altLang="zh-CN" b="1" dirty="0"/>
              <a:t>Server</a:t>
            </a:r>
            <a:endParaRPr lang="zh-CN" altLang="en-US" b="1" dirty="0"/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3167844" y="3773822"/>
            <a:ext cx="756084" cy="1127122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>
            <a:off x="3923928" y="3773822"/>
            <a:ext cx="828092" cy="1127122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614647" y="3383355"/>
            <a:ext cx="55656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 err="1"/>
              <a:t>tsrv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889562" y="4957775"/>
            <a:ext cx="81304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 err="1"/>
              <a:t>tbegin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435268" y="4951437"/>
            <a:ext cx="63350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tend</a:t>
            </a:r>
            <a:endParaRPr lang="zh-CN" altLang="en-US" dirty="0"/>
          </a:p>
        </p:txBody>
      </p:sp>
      <p:cxnSp>
        <p:nvCxnSpPr>
          <p:cNvPr id="17" name="直线连接符 16"/>
          <p:cNvCxnSpPr/>
          <p:nvPr/>
        </p:nvCxnSpPr>
        <p:spPr>
          <a:xfrm>
            <a:off x="5220072" y="3377803"/>
            <a:ext cx="0" cy="2337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874705" y="3158161"/>
            <a:ext cx="69762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Sync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857472" y="4966327"/>
            <a:ext cx="195758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GB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get_truetime</a:t>
            </a:r>
            <a:r>
              <a:rPr lang="en-GB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6737540" y="4786327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标注 20"/>
          <p:cNvSpPr/>
          <p:nvPr/>
        </p:nvSpPr>
        <p:spPr>
          <a:xfrm>
            <a:off x="6805707" y="3056864"/>
            <a:ext cx="2198257" cy="410324"/>
          </a:xfrm>
          <a:prstGeom prst="wedgeRoundRectCallout">
            <a:avLst>
              <a:gd name="adj1" fmla="val -43570"/>
              <a:gd name="adj2" fmla="val 99072"/>
              <a:gd name="adj3" fmla="val 16667"/>
            </a:avLst>
          </a:prstGeom>
          <a:noFill/>
          <a:ln w="127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737540" y="3683820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796593" y="3088393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What is the time?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6411810" y="4517162"/>
            <a:ext cx="32573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6411810" y="3287254"/>
            <a:ext cx="39356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BE384B"/>
                </a:solidFill>
              </a:rPr>
              <a:t>T</a:t>
            </a:r>
            <a:r>
              <a:rPr lang="en-US" altLang="zh-CN" b="1" baseline="-25000" dirty="0">
                <a:solidFill>
                  <a:srgbClr val="BE384B"/>
                </a:solidFill>
              </a:rPr>
              <a:t>s</a:t>
            </a:r>
            <a:endParaRPr lang="zh-CN" altLang="en-US" b="1" baseline="-25000" dirty="0">
              <a:solidFill>
                <a:srgbClr val="BE384B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93110" y="1137920"/>
            <a:ext cx="49695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TrueTime</a:t>
            </a:r>
            <a:r>
              <a:rPr lang="zh-CN" altLang="en-US" sz="1400"/>
              <a:t>是通过测得到的</a:t>
            </a:r>
            <a:r>
              <a:rPr lang="en-US" altLang="zh-CN" sz="1400"/>
              <a:t>serverTime</a:t>
            </a:r>
            <a:r>
              <a:rPr lang="zh-CN" altLang="en-US" sz="1400"/>
              <a:t>去预测未来的时间</a:t>
            </a:r>
            <a:r>
              <a:rPr lang="en-US" altLang="zh-CN" sz="1400"/>
              <a:t>T_s</a:t>
            </a:r>
            <a:endParaRPr lang="en-US" altLang="zh-CN" sz="14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TrueTime</a:t>
            </a:r>
            <a:r>
              <a:rPr kumimoji="1" lang="en-US" altLang="zh-CN" dirty="0"/>
              <a:t>: how to calculate the bound?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840" y="1129308"/>
            <a:ext cx="8538320" cy="3771636"/>
          </a:xfrm>
        </p:spPr>
        <p:txBody>
          <a:bodyPr/>
          <a:lstStyle/>
          <a:p>
            <a:r>
              <a:rPr kumimoji="1" lang="en-US" altLang="zh-CN" dirty="0"/>
              <a:t>Simplification: first assuming server advances in the same speed as clients</a:t>
            </a:r>
            <a:endParaRPr kumimoji="1" lang="en-US" altLang="zh-CN" dirty="0"/>
          </a:p>
          <a:p>
            <a:pPr lvl="1"/>
            <a:r>
              <a:rPr kumimoji="1" lang="en-US" altLang="zh-CN" b="0" dirty="0">
                <a:solidFill>
                  <a:schemeClr val="tx1"/>
                </a:solidFill>
              </a:rPr>
              <a:t>Since we know the </a:t>
            </a:r>
            <a:r>
              <a:rPr kumimoji="1" lang="en-US" altLang="zh-CN" dirty="0" err="1">
                <a:solidFill>
                  <a:srgbClr val="C00000"/>
                </a:solidFill>
              </a:rPr>
              <a:t>tsrv</a:t>
            </a:r>
            <a:r>
              <a:rPr kumimoji="1" lang="en-US" altLang="zh-CN" b="0" dirty="0">
                <a:solidFill>
                  <a:schemeClr val="tx1"/>
                </a:solidFill>
              </a:rPr>
              <a:t>, the key question is how to calculate the </a:t>
            </a:r>
            <a:r>
              <a:rPr kumimoji="1" lang="en-US" altLang="zh-CN" dirty="0">
                <a:solidFill>
                  <a:srgbClr val="BE384B"/>
                </a:solidFill>
              </a:rPr>
              <a:t>interval</a:t>
            </a:r>
            <a:endParaRPr kumimoji="1" lang="en-US" altLang="zh-CN" dirty="0">
              <a:solidFill>
                <a:srgbClr val="BE384B"/>
              </a:solidFill>
            </a:endParaRPr>
          </a:p>
          <a:p>
            <a:r>
              <a:rPr kumimoji="1" lang="en-US" altLang="zh-CN" b="1" dirty="0">
                <a:solidFill>
                  <a:schemeClr val="tx1"/>
                </a:solidFill>
              </a:rPr>
              <a:t>Question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How do we calculate the interval based on </a:t>
            </a:r>
            <a:r>
              <a:rPr kumimoji="1" lang="en-US" altLang="zh-CN" dirty="0" err="1">
                <a:solidFill>
                  <a:schemeClr val="tx1"/>
                </a:solidFill>
              </a:rPr>
              <a:t>tsrv</a:t>
            </a:r>
            <a:r>
              <a:rPr kumimoji="1" lang="en-US" altLang="zh-CN" dirty="0">
                <a:solidFill>
                  <a:schemeClr val="tx1"/>
                </a:solidFill>
              </a:rPr>
              <a:t>, </a:t>
            </a:r>
            <a:r>
              <a:rPr kumimoji="1" lang="en-US" altLang="zh-CN" dirty="0" err="1">
                <a:solidFill>
                  <a:schemeClr val="tx1"/>
                </a:solidFill>
              </a:rPr>
              <a:t>tbegin</a:t>
            </a:r>
            <a:r>
              <a:rPr kumimoji="1" lang="en-US" altLang="zh-CN" dirty="0">
                <a:solidFill>
                  <a:schemeClr val="tx1"/>
                </a:solidFill>
              </a:rPr>
              <a:t> &amp; tend? 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线连接符 4"/>
          <p:cNvCxnSpPr/>
          <p:nvPr/>
        </p:nvCxnSpPr>
        <p:spPr>
          <a:xfrm flipH="1">
            <a:off x="6825673" y="3533456"/>
            <a:ext cx="3734" cy="15885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2628000" y="4900944"/>
            <a:ext cx="5760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2628000" y="3773822"/>
            <a:ext cx="5760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619672" y="4716278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Client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1619672" y="3538910"/>
            <a:ext cx="902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Time </a:t>
            </a:r>
            <a:endParaRPr kumimoji="1" lang="en-US" altLang="zh-CN" b="1" dirty="0"/>
          </a:p>
          <a:p>
            <a:r>
              <a:rPr kumimoji="1" lang="en-US" altLang="zh-CN" b="1" dirty="0"/>
              <a:t>Server</a:t>
            </a:r>
            <a:endParaRPr lang="zh-CN" altLang="en-US" b="1" dirty="0"/>
          </a:p>
        </p:txBody>
      </p:sp>
      <p:cxnSp>
        <p:nvCxnSpPr>
          <p:cNvPr id="10" name="直线箭头连接符 9"/>
          <p:cNvCxnSpPr/>
          <p:nvPr/>
        </p:nvCxnSpPr>
        <p:spPr>
          <a:xfrm flipV="1">
            <a:off x="3167844" y="3773822"/>
            <a:ext cx="756084" cy="1127122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3923928" y="3773822"/>
            <a:ext cx="828092" cy="1127122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614647" y="3383355"/>
            <a:ext cx="55656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 err="1"/>
              <a:t>tsrv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889562" y="4957775"/>
            <a:ext cx="81304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 err="1"/>
              <a:t>tbegin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435268" y="4951437"/>
            <a:ext cx="63350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tend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857472" y="4966327"/>
            <a:ext cx="195758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GB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get_truetime</a:t>
            </a:r>
            <a:r>
              <a:rPr lang="en-GB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6737540" y="4786327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411810" y="4517162"/>
            <a:ext cx="32573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p:cxnSp>
        <p:nvCxnSpPr>
          <p:cNvPr id="24" name="直线连接符 23"/>
          <p:cNvCxnSpPr/>
          <p:nvPr/>
        </p:nvCxnSpPr>
        <p:spPr>
          <a:xfrm>
            <a:off x="5220072" y="3377803"/>
            <a:ext cx="0" cy="2337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874705" y="3158161"/>
            <a:ext cx="69762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Sync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4844969" y="3860070"/>
            <a:ext cx="100540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Interval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411810" y="3287254"/>
            <a:ext cx="39356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BE384B"/>
                </a:solidFill>
              </a:rPr>
              <a:t>T</a:t>
            </a:r>
            <a:r>
              <a:rPr lang="en-US" altLang="zh-CN" b="1" baseline="-25000" dirty="0">
                <a:solidFill>
                  <a:srgbClr val="BE384B"/>
                </a:solidFill>
              </a:rPr>
              <a:t>s</a:t>
            </a:r>
            <a:endParaRPr lang="zh-CN" altLang="en-US" b="1" baseline="-25000" dirty="0">
              <a:solidFill>
                <a:srgbClr val="BE384B"/>
              </a:solidFill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3981061" y="3653570"/>
            <a:ext cx="2844612" cy="307804"/>
            <a:chOff x="3892928" y="2760360"/>
            <a:chExt cx="2844612" cy="307804"/>
          </a:xfrm>
        </p:grpSpPr>
        <p:cxnSp>
          <p:nvCxnSpPr>
            <p:cNvPr id="36" name="直线连接符 35"/>
            <p:cNvCxnSpPr/>
            <p:nvPr/>
          </p:nvCxnSpPr>
          <p:spPr>
            <a:xfrm flipV="1">
              <a:off x="3892929" y="2892587"/>
              <a:ext cx="2844611" cy="4710"/>
            </a:xfrm>
            <a:prstGeom prst="line">
              <a:avLst/>
            </a:prstGeom>
            <a:ln w="635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>
              <a:off x="3892928" y="2760360"/>
              <a:ext cx="0" cy="307804"/>
            </a:xfrm>
            <a:prstGeom prst="line">
              <a:avLst/>
            </a:prstGeom>
            <a:ln w="381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/>
            <p:cNvCxnSpPr/>
            <p:nvPr/>
          </p:nvCxnSpPr>
          <p:spPr>
            <a:xfrm>
              <a:off x="6737540" y="2760360"/>
              <a:ext cx="0" cy="307804"/>
            </a:xfrm>
            <a:prstGeom prst="line">
              <a:avLst/>
            </a:prstGeom>
            <a:ln w="381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椭圆 18"/>
          <p:cNvSpPr/>
          <p:nvPr/>
        </p:nvSpPr>
        <p:spPr>
          <a:xfrm>
            <a:off x="6737540" y="3683820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Problems faced by large-scale company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2592288"/>
          </a:xfrm>
        </p:spPr>
        <p:txBody>
          <a:bodyPr/>
          <a:lstStyle/>
          <a:p>
            <a:r>
              <a:rPr kumimoji="1" lang="en-US" altLang="zh-CN" dirty="0"/>
              <a:t>Large-scale dataset </a:t>
            </a:r>
            <a:endParaRPr kumimoji="1" lang="en-US" altLang="zh-CN" dirty="0"/>
          </a:p>
          <a:p>
            <a:pPr lvl="1"/>
            <a:r>
              <a:rPr kumimoji="1" lang="en-GB" altLang="zh-CN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Facebook</a:t>
            </a:r>
            <a:r>
              <a:rPr kumimoji="1" lang="en-GB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 has more than </a:t>
            </a:r>
            <a:r>
              <a:rPr kumimoji="1" lang="en-GB" altLang="zh-CN" b="1" dirty="0">
                <a:solidFill>
                  <a:srgbClr val="FF7E79"/>
                </a:solidFill>
              </a:rPr>
              <a:t>1 billion </a:t>
            </a:r>
            <a:r>
              <a:rPr kumimoji="1" lang="en-GB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of images uploaded </a:t>
            </a:r>
            <a:r>
              <a:rPr kumimoji="1" lang="en-GB" altLang="zh-CN" b="1" dirty="0">
                <a:solidFill>
                  <a:srgbClr val="FF7E79"/>
                </a:solidFill>
              </a:rPr>
              <a:t>weekly</a:t>
            </a:r>
            <a:r>
              <a:rPr kumimoji="1" lang="en-GB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, </a:t>
            </a:r>
            <a:r>
              <a:rPr kumimoji="1" lang="en-GB" altLang="zh-CN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Baidu</a:t>
            </a:r>
            <a:r>
              <a:rPr kumimoji="1" lang="en-GB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 stores </a:t>
            </a:r>
            <a:r>
              <a:rPr kumimoji="1" lang="en-GB" altLang="zh-CN" b="1" dirty="0">
                <a:solidFill>
                  <a:srgbClr val="FF7E79"/>
                </a:solidFill>
              </a:rPr>
              <a:t>tens of billions </a:t>
            </a:r>
            <a:r>
              <a:rPr kumimoji="1" lang="en-GB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of web pages</a:t>
            </a:r>
            <a:endParaRPr kumimoji="1" lang="en-GB" altLang="zh-CN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r>
              <a:rPr kumimoji="1" lang="en-GB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Question</a:t>
            </a:r>
            <a:r>
              <a:rPr kumimoji="1"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: how to store such a large dataset? </a:t>
            </a:r>
            <a:endParaRPr kumimoji="1" lang="en-US" altLang="zh-CN" dirty="0"/>
          </a:p>
          <a:p>
            <a:r>
              <a:rPr kumimoji="1" lang="en-US" altLang="zh-CN" dirty="0"/>
              <a:t>Solution: </a:t>
            </a:r>
            <a:r>
              <a:rPr kumimoji="1" lang="en-US" altLang="zh-CN" dirty="0" err="1">
                <a:solidFill>
                  <a:srgbClr val="FF0000"/>
                </a:solidFill>
              </a:rPr>
              <a:t>sharding</a:t>
            </a:r>
            <a:r>
              <a:rPr kumimoji="1" lang="en-US" altLang="zh-CN" dirty="0"/>
              <a:t> </a:t>
            </a:r>
            <a:r>
              <a:rPr kumimoji="1" lang="zh-CN" altLang="en-US" dirty="0"/>
              <a:t>（数据切片划分）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Each shard is stored in an LSM storage  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377183" y="3766090"/>
            <a:ext cx="3072118" cy="1133807"/>
            <a:chOff x="2387869" y="1590598"/>
            <a:chExt cx="3072118" cy="1133807"/>
          </a:xfrm>
        </p:grpSpPr>
        <p:grpSp>
          <p:nvGrpSpPr>
            <p:cNvPr id="8" name="组合 7"/>
            <p:cNvGrpSpPr>
              <a:grpSpLocks noChangeAspect="1"/>
            </p:cNvGrpSpPr>
            <p:nvPr/>
          </p:nvGrpSpPr>
          <p:grpSpPr>
            <a:xfrm>
              <a:off x="2387869" y="2097820"/>
              <a:ext cx="3072118" cy="626585"/>
              <a:chOff x="2003938" y="1785208"/>
              <a:chExt cx="3755391" cy="765944"/>
            </a:xfrm>
          </p:grpSpPr>
          <p:pic>
            <p:nvPicPr>
              <p:cNvPr id="10" name="Picture 16" descr="Huawei - Building a Fully Connected, Intelligent World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9354" y="1932224"/>
                <a:ext cx="1035672" cy="5178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Apple | LinkedI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3410" y="1785208"/>
                <a:ext cx="765944" cy="765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6" descr="Apple 10.2-inch iPad (8th Gen) Wi-Fi 32GB - Space Gray - Walmart.co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03938" y="1845842"/>
                <a:ext cx="650413" cy="6504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8" descr="Apple 10.9-Inch iPad Air Latest Model (4th Generation) with Wi-Fi 64GB Sky  Blue MYFQ2LL/A - Best Buy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8597" y="1892039"/>
                <a:ext cx="492646" cy="5580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8" descr="Amazon.com: Huawei P Smart (2021) Dual-SIM 128GB (GSM Only | No CDMA)  Factory Unlocked 4G/LTE Smartphone (Gold) - International Version : Cell  Phones &amp; Accessories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080" y="1913552"/>
                <a:ext cx="467249" cy="637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矩形 8"/>
            <p:cNvSpPr/>
            <p:nvPr/>
          </p:nvSpPr>
          <p:spPr>
            <a:xfrm>
              <a:off x="3356977" y="1590598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User data</a:t>
              </a:r>
              <a:endParaRPr lang="zh-CN" altLang="en-US" b="1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146865" y="2938857"/>
            <a:ext cx="1031051" cy="1000469"/>
            <a:chOff x="4660207" y="2875117"/>
            <a:chExt cx="1031051" cy="1000469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67219" y="2875117"/>
              <a:ext cx="617028" cy="617028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4660207" y="3506254"/>
              <a:ext cx="10310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Server0</a:t>
              </a:r>
              <a:endParaRPr lang="zh-CN" altLang="en-US" b="1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35895" y="4360233"/>
            <a:ext cx="1031051" cy="1000469"/>
            <a:chOff x="4660207" y="2875117"/>
            <a:chExt cx="1031051" cy="1000469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67219" y="2875117"/>
              <a:ext cx="617028" cy="617028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4660207" y="3506254"/>
              <a:ext cx="10310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/>
                <a:t>Server1</a:t>
              </a:r>
              <a:endParaRPr lang="zh-CN" altLang="en-US" b="1" dirty="0"/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3506" y="2699540"/>
            <a:ext cx="1752990" cy="85634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9681" y="4186810"/>
            <a:ext cx="1583488" cy="870455"/>
          </a:xfrm>
          <a:prstGeom prst="rect">
            <a:avLst/>
          </a:prstGeom>
        </p:spPr>
      </p:pic>
      <p:sp>
        <p:nvSpPr>
          <p:cNvPr id="5" name="磁盘 4"/>
          <p:cNvSpPr/>
          <p:nvPr/>
        </p:nvSpPr>
        <p:spPr>
          <a:xfrm>
            <a:off x="4135156" y="3775218"/>
            <a:ext cx="1002407" cy="931917"/>
          </a:xfrm>
          <a:prstGeom prst="flowChartMagneticDisk">
            <a:avLst/>
          </a:prstGeom>
          <a:noFill/>
          <a:ln w="12700">
            <a:solidFill>
              <a:srgbClr val="C00000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765852" y="4927630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Data center</a:t>
            </a:r>
            <a:endParaRPr lang="zh-CN" altLang="en-US" b="1" dirty="0"/>
          </a:p>
        </p:txBody>
      </p:sp>
      <p:cxnSp>
        <p:nvCxnSpPr>
          <p:cNvPr id="22" name="直线连接符 21"/>
          <p:cNvCxnSpPr/>
          <p:nvPr/>
        </p:nvCxnSpPr>
        <p:spPr>
          <a:xfrm>
            <a:off x="6049953" y="3038470"/>
            <a:ext cx="0" cy="3096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 flipH="1">
            <a:off x="5137563" y="3071005"/>
            <a:ext cx="768374" cy="83342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 flipH="1" flipV="1">
            <a:off x="5137563" y="4619177"/>
            <a:ext cx="768374" cy="58357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TrueTime</a:t>
            </a:r>
            <a:r>
              <a:rPr kumimoji="1" lang="en-US" altLang="zh-CN" dirty="0"/>
              <a:t>: how to calculate the bound?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0" dirty="0">
                <a:solidFill>
                  <a:schemeClr val="tx1"/>
                </a:solidFill>
              </a:rPr>
              <a:t>Since we know the </a:t>
            </a:r>
            <a:r>
              <a:rPr kumimoji="1" lang="en-US" altLang="zh-CN" dirty="0" err="1">
                <a:solidFill>
                  <a:srgbClr val="C00000"/>
                </a:solidFill>
              </a:rPr>
              <a:t>tsrv</a:t>
            </a:r>
            <a:r>
              <a:rPr kumimoji="1" lang="en-US" altLang="zh-CN" b="0" dirty="0">
                <a:solidFill>
                  <a:schemeClr val="tx1"/>
                </a:solidFill>
              </a:rPr>
              <a:t>, the key question is how to calculate the </a:t>
            </a:r>
            <a:r>
              <a:rPr kumimoji="1" lang="en-US" altLang="zh-CN" dirty="0">
                <a:solidFill>
                  <a:srgbClr val="BE384B"/>
                </a:solidFill>
              </a:rPr>
              <a:t>interval</a:t>
            </a:r>
            <a:endParaRPr kumimoji="1" lang="en-US" altLang="zh-CN" dirty="0">
              <a:solidFill>
                <a:srgbClr val="BE384B"/>
              </a:solidFill>
            </a:endParaRP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Interval &gt;= T – tend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Interval &lt;= T – </a:t>
            </a:r>
            <a:r>
              <a:rPr kumimoji="1" lang="en-US" altLang="zh-CN" dirty="0" err="1">
                <a:solidFill>
                  <a:schemeClr val="tx1"/>
                </a:solidFill>
              </a:rPr>
              <a:t>tbegin</a:t>
            </a:r>
            <a:r>
              <a:rPr kumimoji="1" lang="en-US" altLang="zh-CN" dirty="0">
                <a:solidFill>
                  <a:schemeClr val="tx1"/>
                </a:solidFill>
              </a:rPr>
              <a:t> 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T</a:t>
            </a:r>
            <a:r>
              <a:rPr kumimoji="1" lang="en-US" altLang="zh-CN" baseline="-25000" dirty="0">
                <a:solidFill>
                  <a:schemeClr val="tx1"/>
                </a:solidFill>
              </a:rPr>
              <a:t>s</a:t>
            </a:r>
            <a:r>
              <a:rPr kumimoji="1" lang="en-US" altLang="zh-CN" dirty="0">
                <a:solidFill>
                  <a:schemeClr val="tx1"/>
                </a:solidFill>
              </a:rPr>
              <a:t> = </a:t>
            </a:r>
            <a:r>
              <a:rPr kumimoji="1" lang="en-US" altLang="zh-CN" dirty="0" err="1">
                <a:solidFill>
                  <a:schemeClr val="tx1"/>
                </a:solidFill>
              </a:rPr>
              <a:t>tsrv</a:t>
            </a:r>
            <a:r>
              <a:rPr kumimoji="1" lang="en-US" altLang="zh-CN" dirty="0">
                <a:solidFill>
                  <a:schemeClr val="tx1"/>
                </a:solidFill>
              </a:rPr>
              <a:t> + Interval 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lvl="1">
              <a:buClr>
                <a:srgbClr val="BE384B"/>
              </a:buClr>
              <a:buFont typeface="Wingdings" panose="05000000000000000000" pitchFamily="2" charset="2"/>
              <a:buChar char="Ø"/>
            </a:pPr>
            <a:r>
              <a:rPr kumimoji="1" lang="en-US" altLang="zh-CN" dirty="0">
                <a:solidFill>
                  <a:schemeClr val="tx1"/>
                </a:solidFill>
                <a:highlight>
                  <a:srgbClr val="FFFF00"/>
                </a:highlight>
              </a:rPr>
              <a:t>T – tend + </a:t>
            </a:r>
            <a:r>
              <a:rPr kumimoji="1" lang="en-US" altLang="zh-CN" dirty="0" err="1">
                <a:solidFill>
                  <a:schemeClr val="tx1"/>
                </a:solidFill>
                <a:highlight>
                  <a:srgbClr val="FFFF00"/>
                </a:highlight>
              </a:rPr>
              <a:t>tsrv</a:t>
            </a:r>
            <a:r>
              <a:rPr kumimoji="1" lang="en-US" altLang="zh-CN" dirty="0">
                <a:solidFill>
                  <a:schemeClr val="tx1"/>
                </a:solidFill>
                <a:highlight>
                  <a:srgbClr val="FFFF00"/>
                </a:highlight>
              </a:rPr>
              <a:t> &lt;= T</a:t>
            </a:r>
            <a:r>
              <a:rPr kumimoji="1" lang="en-US" altLang="zh-CN" baseline="-25000" dirty="0">
                <a:solidFill>
                  <a:schemeClr val="tx1"/>
                </a:solidFill>
                <a:highlight>
                  <a:srgbClr val="FFFF00"/>
                </a:highlight>
              </a:rPr>
              <a:t>s </a:t>
            </a:r>
            <a:r>
              <a:rPr kumimoji="1" lang="en-US" altLang="zh-CN" dirty="0">
                <a:solidFill>
                  <a:schemeClr val="tx1"/>
                </a:solidFill>
                <a:highlight>
                  <a:srgbClr val="FFFF00"/>
                </a:highlight>
              </a:rPr>
              <a:t>&lt;= T – </a:t>
            </a:r>
            <a:r>
              <a:rPr kumimoji="1" lang="en-US" altLang="zh-CN" dirty="0" err="1">
                <a:solidFill>
                  <a:schemeClr val="tx1"/>
                </a:solidFill>
                <a:highlight>
                  <a:srgbClr val="FFFF00"/>
                </a:highlight>
              </a:rPr>
              <a:t>tbegin</a:t>
            </a:r>
            <a:r>
              <a:rPr kumimoji="1" lang="en-US" altLang="zh-CN" dirty="0">
                <a:solidFill>
                  <a:schemeClr val="tx1"/>
                </a:solidFill>
                <a:highlight>
                  <a:srgbClr val="FFFF00"/>
                </a:highlight>
              </a:rPr>
              <a:t> + </a:t>
            </a:r>
            <a:r>
              <a:rPr kumimoji="1" lang="en-US" altLang="zh-CN" dirty="0" err="1">
                <a:solidFill>
                  <a:schemeClr val="tx1"/>
                </a:solidFill>
                <a:highlight>
                  <a:srgbClr val="FFFF00"/>
                </a:highlight>
              </a:rPr>
              <a:t>tsrv</a:t>
            </a:r>
            <a:r>
              <a:rPr kumimoji="1" lang="en-US" altLang="zh-CN" dirty="0">
                <a:solidFill>
                  <a:schemeClr val="tx1"/>
                </a:solidFill>
                <a:highlight>
                  <a:srgbClr val="FFFF00"/>
                </a:highlight>
              </a:rPr>
              <a:t> (based on our simplification)</a:t>
            </a:r>
            <a:endParaRPr kumimoji="1" lang="en-US" altLang="zh-CN" dirty="0">
              <a:solidFill>
                <a:srgbClr val="BE384B"/>
              </a:solidFill>
              <a:highlight>
                <a:srgbClr val="FFFF00"/>
              </a:highligh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线连接符 4"/>
          <p:cNvCxnSpPr/>
          <p:nvPr/>
        </p:nvCxnSpPr>
        <p:spPr>
          <a:xfrm flipH="1">
            <a:off x="6825673" y="3533456"/>
            <a:ext cx="3734" cy="15885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2628000" y="4900944"/>
            <a:ext cx="5760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2628000" y="3773822"/>
            <a:ext cx="5760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619672" y="4716278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Client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1619672" y="3538910"/>
            <a:ext cx="902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Time </a:t>
            </a:r>
            <a:endParaRPr kumimoji="1" lang="en-US" altLang="zh-CN" b="1" dirty="0"/>
          </a:p>
          <a:p>
            <a:r>
              <a:rPr kumimoji="1" lang="en-US" altLang="zh-CN" b="1" dirty="0"/>
              <a:t>Server</a:t>
            </a:r>
            <a:endParaRPr lang="zh-CN" altLang="en-US" b="1" dirty="0"/>
          </a:p>
        </p:txBody>
      </p:sp>
      <p:cxnSp>
        <p:nvCxnSpPr>
          <p:cNvPr id="10" name="直线箭头连接符 9"/>
          <p:cNvCxnSpPr/>
          <p:nvPr/>
        </p:nvCxnSpPr>
        <p:spPr>
          <a:xfrm flipV="1">
            <a:off x="3167844" y="3773822"/>
            <a:ext cx="756084" cy="1127122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3923928" y="3773822"/>
            <a:ext cx="828092" cy="1127122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614647" y="3383355"/>
            <a:ext cx="55656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 err="1"/>
              <a:t>tsrv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889562" y="4957775"/>
            <a:ext cx="81304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 err="1"/>
              <a:t>tbegin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435268" y="4951437"/>
            <a:ext cx="63350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tend</a:t>
            </a:r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6737540" y="4786327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411810" y="4517162"/>
            <a:ext cx="32573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p:cxnSp>
        <p:nvCxnSpPr>
          <p:cNvPr id="24" name="直线连接符 23"/>
          <p:cNvCxnSpPr/>
          <p:nvPr/>
        </p:nvCxnSpPr>
        <p:spPr>
          <a:xfrm>
            <a:off x="5220072" y="3377803"/>
            <a:ext cx="0" cy="2337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874705" y="3158161"/>
            <a:ext cx="69762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Sync</a:t>
            </a:r>
            <a:endParaRPr lang="zh-CN" altLang="en-US" dirty="0"/>
          </a:p>
        </p:txBody>
      </p:sp>
      <p:grpSp>
        <p:nvGrpSpPr>
          <p:cNvPr id="32" name="组合 31"/>
          <p:cNvGrpSpPr/>
          <p:nvPr/>
        </p:nvGrpSpPr>
        <p:grpSpPr>
          <a:xfrm>
            <a:off x="3981061" y="3653570"/>
            <a:ext cx="2844612" cy="307804"/>
            <a:chOff x="3892928" y="2760360"/>
            <a:chExt cx="2844612" cy="307804"/>
          </a:xfrm>
        </p:grpSpPr>
        <p:cxnSp>
          <p:nvCxnSpPr>
            <p:cNvPr id="26" name="直线连接符 25"/>
            <p:cNvCxnSpPr/>
            <p:nvPr/>
          </p:nvCxnSpPr>
          <p:spPr>
            <a:xfrm flipV="1">
              <a:off x="3892929" y="2892587"/>
              <a:ext cx="2844611" cy="4710"/>
            </a:xfrm>
            <a:prstGeom prst="line">
              <a:avLst/>
            </a:prstGeom>
            <a:ln w="635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/>
            <p:cNvCxnSpPr/>
            <p:nvPr/>
          </p:nvCxnSpPr>
          <p:spPr>
            <a:xfrm>
              <a:off x="3892928" y="2760360"/>
              <a:ext cx="0" cy="307804"/>
            </a:xfrm>
            <a:prstGeom prst="line">
              <a:avLst/>
            </a:prstGeom>
            <a:ln w="381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30"/>
            <p:cNvCxnSpPr/>
            <p:nvPr/>
          </p:nvCxnSpPr>
          <p:spPr>
            <a:xfrm>
              <a:off x="6737540" y="2760360"/>
              <a:ext cx="0" cy="307804"/>
            </a:xfrm>
            <a:prstGeom prst="line">
              <a:avLst/>
            </a:prstGeom>
            <a:ln w="381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矩形 32"/>
          <p:cNvSpPr/>
          <p:nvPr/>
        </p:nvSpPr>
        <p:spPr>
          <a:xfrm>
            <a:off x="4844969" y="3860070"/>
            <a:ext cx="100540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Interval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411810" y="3287254"/>
            <a:ext cx="39356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BE384B"/>
                </a:solidFill>
              </a:rPr>
              <a:t>T</a:t>
            </a:r>
            <a:r>
              <a:rPr lang="en-US" altLang="zh-CN" b="1" baseline="-25000" dirty="0">
                <a:solidFill>
                  <a:srgbClr val="BE384B"/>
                </a:solidFill>
              </a:rPr>
              <a:t>s</a:t>
            </a:r>
            <a:endParaRPr lang="zh-CN" altLang="en-US" b="1" baseline="-25000" dirty="0">
              <a:solidFill>
                <a:srgbClr val="BE384B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737540" y="3683820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Rectangle 13"/>
          <p:cNvSpPr/>
          <p:nvPr/>
        </p:nvSpPr>
        <p:spPr>
          <a:xfrm>
            <a:off x="5272333" y="1824863"/>
            <a:ext cx="3106679" cy="626701"/>
          </a:xfrm>
          <a:prstGeom prst="rect">
            <a:avLst/>
          </a:prstGeom>
          <a:solidFill>
            <a:srgbClr val="FFE7FF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lang="en-GB" altLang="zh-CN" dirty="0"/>
              <a:t>Question: what if there is a drift between client &amp; server?</a:t>
            </a:r>
            <a:endParaRPr kumimoji="1"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TrueTime</a:t>
            </a:r>
            <a:r>
              <a:rPr kumimoji="1" lang="en-US" altLang="zh-CN" dirty="0"/>
              <a:t>: how to calculate the bound?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trike="sngStrike" dirty="0"/>
              <a:t>Simplification: assuming server advances in the same speed as clients</a:t>
            </a:r>
            <a:endParaRPr kumimoji="1" lang="en-US" altLang="zh-CN" strike="sngStrike" dirty="0"/>
          </a:p>
          <a:p>
            <a:pPr lvl="1">
              <a:buClr>
                <a:srgbClr val="BE384B"/>
              </a:buClr>
              <a:buFont typeface="Wingdings" panose="05000000000000000000" pitchFamily="2" charset="2"/>
              <a:buChar char="Ø"/>
            </a:pPr>
            <a:r>
              <a:rPr kumimoji="1" lang="en-US" altLang="zh-CN" dirty="0">
                <a:solidFill>
                  <a:schemeClr val="tx1"/>
                </a:solidFill>
              </a:rPr>
              <a:t>T – tend + </a:t>
            </a:r>
            <a:r>
              <a:rPr kumimoji="1" lang="en-US" altLang="zh-CN" dirty="0" err="1">
                <a:solidFill>
                  <a:schemeClr val="tx1"/>
                </a:solidFill>
              </a:rPr>
              <a:t>tsrv</a:t>
            </a:r>
            <a:r>
              <a:rPr kumimoji="1" lang="en-US" altLang="zh-CN" dirty="0">
                <a:solidFill>
                  <a:schemeClr val="tx1"/>
                </a:solidFill>
              </a:rPr>
              <a:t> &lt;= T</a:t>
            </a:r>
            <a:r>
              <a:rPr kumimoji="1" lang="en-US" altLang="zh-CN" baseline="-25000" dirty="0">
                <a:solidFill>
                  <a:schemeClr val="tx1"/>
                </a:solidFill>
              </a:rPr>
              <a:t>s </a:t>
            </a:r>
            <a:r>
              <a:rPr kumimoji="1" lang="en-US" altLang="zh-CN" dirty="0">
                <a:solidFill>
                  <a:schemeClr val="tx1"/>
                </a:solidFill>
              </a:rPr>
              <a:t>&lt;= T – </a:t>
            </a:r>
            <a:r>
              <a:rPr kumimoji="1" lang="en-US" altLang="zh-CN" dirty="0" err="1">
                <a:solidFill>
                  <a:schemeClr val="tx1"/>
                </a:solidFill>
              </a:rPr>
              <a:t>tbegin</a:t>
            </a:r>
            <a:r>
              <a:rPr kumimoji="1" lang="en-US" altLang="zh-CN" dirty="0">
                <a:solidFill>
                  <a:schemeClr val="tx1"/>
                </a:solidFill>
              </a:rPr>
              <a:t> + </a:t>
            </a:r>
            <a:r>
              <a:rPr kumimoji="1" lang="en-US" altLang="zh-CN" dirty="0" err="1">
                <a:solidFill>
                  <a:schemeClr val="tx1"/>
                </a:solidFill>
              </a:rPr>
              <a:t>tsrv</a:t>
            </a:r>
            <a:r>
              <a:rPr kumimoji="1" lang="en-US" altLang="zh-CN" dirty="0">
                <a:solidFill>
                  <a:schemeClr val="tx1"/>
                </a:solidFill>
              </a:rPr>
              <a:t> (based on our simplification)</a:t>
            </a:r>
            <a:endParaRPr kumimoji="1" lang="en-US" altLang="zh-CN" dirty="0">
              <a:solidFill>
                <a:srgbClr val="BE384B"/>
              </a:solidFill>
            </a:endParaRPr>
          </a:p>
          <a:p>
            <a:r>
              <a:rPr kumimoji="1" lang="en-US" altLang="zh-CN" dirty="0"/>
              <a:t>Assume</a:t>
            </a:r>
            <a:r>
              <a:rPr kumimoji="1" lang="zh-CN" altLang="en-US" dirty="0"/>
              <a:t> </a:t>
            </a:r>
            <a:r>
              <a:rPr kumimoji="1" lang="en-US" altLang="zh-CN" dirty="0"/>
              <a:t>a fixed </a:t>
            </a:r>
            <a:r>
              <a:rPr kumimoji="1" lang="en-US" altLang="zh-CN" sz="3200" dirty="0">
                <a:solidFill>
                  <a:srgbClr val="C00000"/>
                </a:solidFill>
                <a:latin typeface="Symbol" panose="05050102010706020507" pitchFamily="2" charset="2"/>
              </a:rPr>
              <a:t>e </a:t>
            </a:r>
            <a:r>
              <a:rPr kumimoji="1" lang="en-US" altLang="zh-CN" dirty="0"/>
              <a:t>drift rate between client &amp; server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After t time, the drift between client &amp; server is </a:t>
            </a:r>
            <a:r>
              <a:rPr kumimoji="1" lang="en-US" altLang="zh-CN" b="1" dirty="0">
                <a:solidFill>
                  <a:srgbClr val="C00000"/>
                </a:solidFill>
              </a:rPr>
              <a:t>(1 + </a:t>
            </a:r>
            <a:r>
              <a:rPr kumimoji="1" lang="en-US" altLang="zh-CN" b="1" dirty="0">
                <a:solidFill>
                  <a:srgbClr val="C00000"/>
                </a:solidFill>
                <a:latin typeface="Symbol" panose="05050102010706020507" pitchFamily="2" charset="2"/>
              </a:rPr>
              <a:t>e</a:t>
            </a:r>
            <a:r>
              <a:rPr kumimoji="1" lang="en-US" altLang="zh-CN" b="1" dirty="0">
                <a:solidFill>
                  <a:srgbClr val="C00000"/>
                </a:solidFill>
              </a:rPr>
              <a:t>)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solidFill>
                  <a:srgbClr val="C00000"/>
                </a:solidFill>
              </a:rPr>
              <a:t>(1 - </a:t>
            </a:r>
            <a:r>
              <a:rPr kumimoji="1" lang="en-US" altLang="zh-CN" b="1" dirty="0">
                <a:solidFill>
                  <a:srgbClr val="C00000"/>
                </a:solidFill>
                <a:latin typeface="Symbol" panose="05050102010706020507" pitchFamily="2" charset="2"/>
              </a:rPr>
              <a:t>e</a:t>
            </a:r>
            <a:r>
              <a:rPr kumimoji="1" lang="en-US" altLang="zh-CN" b="1" dirty="0">
                <a:solidFill>
                  <a:srgbClr val="C00000"/>
                </a:solidFill>
              </a:rPr>
              <a:t>)</a:t>
            </a:r>
            <a:endParaRPr kumimoji="1" lang="en-US" altLang="zh-CN" b="1" dirty="0">
              <a:solidFill>
                <a:srgbClr val="C00000"/>
              </a:solidFill>
            </a:endParaRPr>
          </a:p>
          <a:p>
            <a:pPr lvl="2"/>
            <a:r>
              <a:rPr kumimoji="1" lang="en-US" altLang="zh-CN" sz="1800" dirty="0">
                <a:solidFill>
                  <a:schemeClr val="tx1"/>
                </a:solidFill>
              </a:rPr>
              <a:t>Spanner assumes a fixed as 200us / second</a:t>
            </a:r>
            <a:endParaRPr kumimoji="1" lang="en-US" altLang="zh-CN" sz="1800" dirty="0">
              <a:solidFill>
                <a:schemeClr val="tx1"/>
              </a:solidFill>
            </a:endParaRPr>
          </a:p>
          <a:p>
            <a:r>
              <a:rPr kumimoji="1" lang="en-US" altLang="zh-CN" dirty="0">
                <a:solidFill>
                  <a:schemeClr val="tx1"/>
                </a:solidFill>
              </a:rPr>
              <a:t>Then the interval is regulated as 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(T – tend) *</a:t>
            </a:r>
            <a:r>
              <a:rPr kumimoji="1" lang="en-US" altLang="zh-CN" b="1" dirty="0">
                <a:solidFill>
                  <a:srgbClr val="C00000"/>
                </a:solidFill>
              </a:rPr>
              <a:t>  (1 - </a:t>
            </a:r>
            <a:r>
              <a:rPr kumimoji="1" lang="en-US" altLang="zh-CN" b="1" dirty="0">
                <a:solidFill>
                  <a:srgbClr val="C00000"/>
                </a:solidFill>
                <a:latin typeface="Symbol" panose="05050102010706020507" pitchFamily="2" charset="2"/>
              </a:rPr>
              <a:t>e</a:t>
            </a:r>
            <a:r>
              <a:rPr kumimoji="1" lang="en-US" altLang="zh-CN" b="1" dirty="0">
                <a:solidFill>
                  <a:srgbClr val="C00000"/>
                </a:solidFill>
              </a:rPr>
              <a:t>)</a:t>
            </a:r>
            <a:r>
              <a:rPr kumimoji="1" lang="en-US" altLang="zh-CN" dirty="0">
                <a:solidFill>
                  <a:schemeClr val="tx1"/>
                </a:solidFill>
              </a:rPr>
              <a:t>  + </a:t>
            </a:r>
            <a:r>
              <a:rPr kumimoji="1" lang="en-US" altLang="zh-CN" dirty="0" err="1">
                <a:solidFill>
                  <a:schemeClr val="tx1"/>
                </a:solidFill>
              </a:rPr>
              <a:t>tsrv</a:t>
            </a:r>
            <a:r>
              <a:rPr kumimoji="1" lang="en-US" altLang="zh-CN" dirty="0">
                <a:solidFill>
                  <a:schemeClr val="tx1"/>
                </a:solidFill>
              </a:rPr>
              <a:t> &lt;= T</a:t>
            </a:r>
            <a:r>
              <a:rPr kumimoji="1" lang="en-US" altLang="zh-CN" baseline="-25000" dirty="0">
                <a:solidFill>
                  <a:schemeClr val="tx1"/>
                </a:solidFill>
              </a:rPr>
              <a:t>s </a:t>
            </a:r>
            <a:r>
              <a:rPr kumimoji="1" lang="en-US" altLang="zh-CN" dirty="0">
                <a:solidFill>
                  <a:schemeClr val="tx1"/>
                </a:solidFill>
              </a:rPr>
              <a:t>&lt;= (T – </a:t>
            </a:r>
            <a:r>
              <a:rPr kumimoji="1" lang="en-US" altLang="zh-CN" dirty="0" err="1">
                <a:solidFill>
                  <a:schemeClr val="tx1"/>
                </a:solidFill>
              </a:rPr>
              <a:t>tbegin</a:t>
            </a:r>
            <a:r>
              <a:rPr kumimoji="1" lang="en-US" altLang="zh-CN" dirty="0">
                <a:solidFill>
                  <a:schemeClr val="tx1"/>
                </a:solidFill>
              </a:rPr>
              <a:t>) * </a:t>
            </a:r>
            <a:r>
              <a:rPr kumimoji="1" lang="en-US" altLang="zh-CN" b="1" dirty="0">
                <a:solidFill>
                  <a:srgbClr val="C00000"/>
                </a:solidFill>
              </a:rPr>
              <a:t>(1 + </a:t>
            </a:r>
            <a:r>
              <a:rPr kumimoji="1" lang="en-US" altLang="zh-CN" b="1" dirty="0">
                <a:solidFill>
                  <a:srgbClr val="C00000"/>
                </a:solidFill>
                <a:latin typeface="Symbol" panose="05050102010706020507" pitchFamily="2" charset="2"/>
              </a:rPr>
              <a:t>e</a:t>
            </a:r>
            <a:r>
              <a:rPr kumimoji="1" lang="en-US" altLang="zh-CN" b="1" dirty="0">
                <a:solidFill>
                  <a:srgbClr val="C00000"/>
                </a:solidFill>
              </a:rPr>
              <a:t>)</a:t>
            </a:r>
            <a:r>
              <a:rPr kumimoji="1" lang="en-US" altLang="zh-CN" dirty="0">
                <a:solidFill>
                  <a:schemeClr val="tx1"/>
                </a:solidFill>
              </a:rPr>
              <a:t> + </a:t>
            </a:r>
            <a:r>
              <a:rPr kumimoji="1" lang="en-US" altLang="zh-CN" dirty="0" err="1">
                <a:solidFill>
                  <a:schemeClr val="tx1"/>
                </a:solidFill>
              </a:rPr>
              <a:t>tsrv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Done 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27584" y="3937620"/>
            <a:ext cx="2664296" cy="360040"/>
          </a:xfrm>
          <a:prstGeom prst="rect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4355976" y="3895086"/>
            <a:ext cx="2880320" cy="360040"/>
          </a:xfrm>
          <a:prstGeom prst="rect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483768" y="429766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L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422419" y="4297660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U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6" name="Rectangle 13"/>
          <p:cNvSpPr/>
          <p:nvPr/>
        </p:nvSpPr>
        <p:spPr>
          <a:xfrm>
            <a:off x="6300191" y="1906762"/>
            <a:ext cx="2880321" cy="626701"/>
          </a:xfrm>
          <a:prstGeom prst="rect">
            <a:avLst/>
          </a:prstGeom>
          <a:solidFill>
            <a:srgbClr val="FFE7FF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lang="en-US" altLang="zh-CN" dirty="0"/>
              <a:t>Solution: regulate with the drift rate</a:t>
            </a:r>
            <a:endParaRPr kumimoji="1"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397510" y="4829810"/>
            <a:ext cx="7108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最小情况是</a:t>
            </a:r>
            <a:r>
              <a:rPr lang="en-US" altLang="zh-CN" sz="1400"/>
              <a:t>TEnd</a:t>
            </a:r>
            <a:r>
              <a:rPr lang="zh-CN" altLang="en-US" sz="1400"/>
              <a:t>变大，即</a:t>
            </a:r>
            <a:r>
              <a:rPr lang="en-US" altLang="zh-CN" sz="1400"/>
              <a:t>tsrv</a:t>
            </a:r>
            <a:r>
              <a:rPr lang="zh-CN" altLang="en-US" sz="1400"/>
              <a:t>返回到</a:t>
            </a:r>
            <a:r>
              <a:rPr lang="en-US" altLang="zh-CN" sz="1400"/>
              <a:t>client</a:t>
            </a:r>
            <a:r>
              <a:rPr lang="zh-CN" altLang="en-US" sz="1400"/>
              <a:t>的时候出现了向后的延迟；</a:t>
            </a:r>
            <a:endParaRPr lang="zh-CN" altLang="en-US" sz="1400"/>
          </a:p>
          <a:p>
            <a:r>
              <a:rPr lang="zh-CN" altLang="en-US" sz="1400"/>
              <a:t>最大情况是</a:t>
            </a:r>
            <a:r>
              <a:rPr lang="en-US" altLang="zh-CN" sz="1400"/>
              <a:t>TStart</a:t>
            </a:r>
            <a:r>
              <a:rPr lang="zh-CN" altLang="en-US" sz="1400"/>
              <a:t>变小，即</a:t>
            </a:r>
            <a:r>
              <a:rPr lang="en-US" altLang="zh-CN" sz="1400"/>
              <a:t>client</a:t>
            </a:r>
            <a:r>
              <a:rPr lang="zh-CN" altLang="en-US" sz="1400"/>
              <a:t>向</a:t>
            </a:r>
            <a:r>
              <a:rPr lang="en-US" altLang="zh-CN" sz="1400"/>
              <a:t>server</a:t>
            </a:r>
            <a:r>
              <a:rPr lang="zh-CN" altLang="en-US" sz="1400"/>
              <a:t>发送请求并获取</a:t>
            </a:r>
            <a:r>
              <a:rPr lang="en-US" altLang="zh-CN" sz="1400"/>
              <a:t>TSrv</a:t>
            </a:r>
            <a:r>
              <a:rPr lang="zh-CN" altLang="en-US" sz="1400"/>
              <a:t>的时间变长。</a:t>
            </a:r>
            <a:endParaRPr lang="zh-CN" altLang="en-US" sz="14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Commit </a:t>
            </a:r>
            <a:r>
              <a:rPr kumimoji="1" lang="en-US" altLang="zh-CN"/>
              <a:t>wait revisited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2794075"/>
          </a:xfrm>
        </p:spPr>
        <p:txBody>
          <a:bodyPr/>
          <a:lstStyle/>
          <a:p>
            <a:r>
              <a:rPr kumimoji="1" lang="en-US" altLang="zh-CN" dirty="0"/>
              <a:t>Used to implement external consistency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If a read-write TX has decided to commit, then: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Time</a:t>
            </a:r>
            <a:r>
              <a:rPr kumimoji="1" lang="en-US" altLang="zh-CN" baseline="-25000" dirty="0" err="1"/>
              <a:t>read</a:t>
            </a:r>
            <a:r>
              <a:rPr kumimoji="1" lang="en-US" altLang="zh-CN" baseline="-25000" dirty="0"/>
              <a:t>-only</a:t>
            </a:r>
            <a:r>
              <a:rPr kumimoji="1" lang="en-US" altLang="zh-CN" dirty="0"/>
              <a:t> &gt;=  </a:t>
            </a:r>
            <a:r>
              <a:rPr kumimoji="1" lang="en-US" altLang="zh-CN" dirty="0" err="1"/>
              <a:t>Time</a:t>
            </a:r>
            <a:r>
              <a:rPr kumimoji="1" lang="en-US" altLang="zh-CN" baseline="-25000" dirty="0" err="1"/>
              <a:t>read</a:t>
            </a:r>
            <a:r>
              <a:rPr kumimoji="1" lang="en-US" altLang="zh-CN" baseline="-25000" dirty="0"/>
              <a:t>-write</a:t>
            </a:r>
            <a:endParaRPr kumimoji="1" lang="en-US" altLang="zh-CN" baseline="-25000" dirty="0"/>
          </a:p>
          <a:p>
            <a:r>
              <a:rPr kumimoji="1" lang="en-US" altLang="zh-CN" dirty="0"/>
              <a:t>How to achieve this? </a:t>
            </a:r>
            <a:endParaRPr kumimoji="1" lang="en-US" altLang="zh-CN" dirty="0"/>
          </a:p>
          <a:p>
            <a:pPr lvl="1"/>
            <a:r>
              <a:rPr kumimoji="1" lang="en-US" altLang="zh-CN" b="1" dirty="0">
                <a:solidFill>
                  <a:srgbClr val="BE384B"/>
                </a:solidFill>
              </a:rPr>
              <a:t>Commit wait</a:t>
            </a:r>
            <a:r>
              <a:rPr kumimoji="1" lang="en-US" altLang="zh-CN" dirty="0"/>
              <a:t> for read-write TX: after acquire the commit timestamp, the coordinator wait until </a:t>
            </a:r>
            <a:r>
              <a:rPr kumimoji="1" lang="en-US" altLang="zh-CN" dirty="0">
                <a:solidFill>
                  <a:srgbClr val="FF0000"/>
                </a:solidFill>
              </a:rPr>
              <a:t>(U – L)</a:t>
            </a:r>
            <a:r>
              <a:rPr kumimoji="1" lang="en-US" altLang="zh-CN" b="1" dirty="0">
                <a:solidFill>
                  <a:srgbClr val="FF0000"/>
                </a:solidFill>
              </a:rPr>
              <a:t>(1 + </a:t>
            </a:r>
            <a:r>
              <a:rPr kumimoji="1" lang="en-US" altLang="zh-CN" b="1" dirty="0">
                <a:solidFill>
                  <a:srgbClr val="FF0000"/>
                </a:solidFill>
                <a:latin typeface="Symbol" panose="05050102010706020507" pitchFamily="2" charset="2"/>
              </a:rPr>
              <a:t>e</a:t>
            </a:r>
            <a:r>
              <a:rPr kumimoji="1" lang="en-US" altLang="zh-CN" b="1" dirty="0">
                <a:solidFill>
                  <a:srgbClr val="FF0000"/>
                </a:solidFill>
              </a:rPr>
              <a:t>)</a:t>
            </a:r>
            <a:r>
              <a:rPr kumimoji="1" lang="en-US" altLang="zh-CN" dirty="0"/>
              <a:t> and uses U as </a:t>
            </a:r>
            <a:r>
              <a:rPr kumimoji="1" lang="en-US" altLang="zh-CN" dirty="0" err="1"/>
              <a:t>Time</a:t>
            </a:r>
            <a:r>
              <a:rPr kumimoji="1" lang="en-US" altLang="zh-CN" baseline="-25000" dirty="0" err="1"/>
              <a:t>read</a:t>
            </a:r>
            <a:r>
              <a:rPr kumimoji="1" lang="en-US" altLang="zh-CN" baseline="-25000" dirty="0"/>
              <a:t>-write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6" name="直线连接符 5"/>
          <p:cNvCxnSpPr/>
          <p:nvPr/>
        </p:nvCxnSpPr>
        <p:spPr>
          <a:xfrm>
            <a:off x="2915816" y="4408147"/>
            <a:ext cx="4069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30431" y="4223481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Real time</a:t>
            </a:r>
            <a:endParaRPr lang="zh-CN" altLang="en-US" b="1" dirty="0"/>
          </a:p>
        </p:txBody>
      </p:sp>
      <p:cxnSp>
        <p:nvCxnSpPr>
          <p:cNvPr id="10" name="直线连接符 9"/>
          <p:cNvCxnSpPr/>
          <p:nvPr/>
        </p:nvCxnSpPr>
        <p:spPr>
          <a:xfrm>
            <a:off x="3563888" y="4009628"/>
            <a:ext cx="0" cy="1008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35431" y="4571307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Read-write TX</a:t>
            </a:r>
            <a:endParaRPr lang="zh-CN" altLang="en-US" b="1" dirty="0"/>
          </a:p>
        </p:txBody>
      </p:sp>
      <p:grpSp>
        <p:nvGrpSpPr>
          <p:cNvPr id="19" name="组合 18"/>
          <p:cNvGrpSpPr/>
          <p:nvPr/>
        </p:nvGrpSpPr>
        <p:grpSpPr>
          <a:xfrm>
            <a:off x="3203847" y="4651519"/>
            <a:ext cx="720080" cy="144130"/>
            <a:chOff x="6037559" y="5188039"/>
            <a:chExt cx="720080" cy="144130"/>
          </a:xfrm>
        </p:grpSpPr>
        <p:cxnSp>
          <p:nvCxnSpPr>
            <p:cNvPr id="14" name="直线连接符 13"/>
            <p:cNvCxnSpPr/>
            <p:nvPr/>
          </p:nvCxnSpPr>
          <p:spPr>
            <a:xfrm>
              <a:off x="6037559" y="5260289"/>
              <a:ext cx="720080" cy="0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/>
            <p:nvPr/>
          </p:nvCxnSpPr>
          <p:spPr>
            <a:xfrm>
              <a:off x="6048440" y="5188040"/>
              <a:ext cx="0" cy="144129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/>
            <p:nvPr/>
          </p:nvCxnSpPr>
          <p:spPr>
            <a:xfrm>
              <a:off x="6757639" y="5188039"/>
              <a:ext cx="0" cy="144129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/>
          <p:cNvSpPr/>
          <p:nvPr/>
        </p:nvSpPr>
        <p:spPr>
          <a:xfrm>
            <a:off x="2864806" y="4544955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BE384B"/>
                </a:solidFill>
              </a:rPr>
              <a:t>L1</a:t>
            </a:r>
            <a:endParaRPr lang="zh-CN" altLang="en-US" b="1" dirty="0">
              <a:solidFill>
                <a:srgbClr val="BE384B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948119" y="458009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BE384B"/>
                </a:solidFill>
              </a:rPr>
              <a:t>U1</a:t>
            </a:r>
            <a:endParaRPr lang="zh-CN" altLang="en-US" b="1" dirty="0">
              <a:solidFill>
                <a:srgbClr val="BE384B"/>
              </a:solidFill>
            </a:endParaRPr>
          </a:p>
        </p:txBody>
      </p:sp>
      <p:cxnSp>
        <p:nvCxnSpPr>
          <p:cNvPr id="22" name="直线连接符 21"/>
          <p:cNvCxnSpPr/>
          <p:nvPr/>
        </p:nvCxnSpPr>
        <p:spPr>
          <a:xfrm>
            <a:off x="4288720" y="3992824"/>
            <a:ext cx="0" cy="1008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979712" y="5008137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Get commit time-stamp</a:t>
            </a:r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3568640" y="4469423"/>
            <a:ext cx="720080" cy="144130"/>
            <a:chOff x="6037559" y="5188039"/>
            <a:chExt cx="720080" cy="144130"/>
          </a:xfrm>
        </p:grpSpPr>
        <p:cxnSp>
          <p:nvCxnSpPr>
            <p:cNvPr id="25" name="直线连接符 24"/>
            <p:cNvCxnSpPr/>
            <p:nvPr/>
          </p:nvCxnSpPr>
          <p:spPr>
            <a:xfrm>
              <a:off x="6037559" y="5260289"/>
              <a:ext cx="720080" cy="0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/>
            <p:cNvCxnSpPr/>
            <p:nvPr/>
          </p:nvCxnSpPr>
          <p:spPr>
            <a:xfrm>
              <a:off x="6048440" y="5188040"/>
              <a:ext cx="0" cy="144129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/>
            <p:cNvCxnSpPr/>
            <p:nvPr/>
          </p:nvCxnSpPr>
          <p:spPr>
            <a:xfrm>
              <a:off x="6757639" y="5188039"/>
              <a:ext cx="0" cy="144129"/>
            </a:xfrm>
            <a:prstGeom prst="line">
              <a:avLst/>
            </a:prstGeom>
            <a:ln w="25400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矩形 27"/>
          <p:cNvSpPr/>
          <p:nvPr/>
        </p:nvSpPr>
        <p:spPr>
          <a:xfrm>
            <a:off x="4286787" y="3934618"/>
            <a:ext cx="4108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Commit wait done, server.time1 &gt;= U1</a:t>
            </a:r>
            <a:endParaRPr lang="zh-CN" altLang="en-US" dirty="0"/>
          </a:p>
        </p:txBody>
      </p:sp>
      <p:sp>
        <p:nvSpPr>
          <p:cNvPr id="30" name="椭圆 29"/>
          <p:cNvSpPr/>
          <p:nvPr/>
        </p:nvSpPr>
        <p:spPr>
          <a:xfrm>
            <a:off x="4505910" y="4500770"/>
            <a:ext cx="219217" cy="215549"/>
          </a:xfrm>
          <a:prstGeom prst="ellipse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BE384B"/>
                </a:solidFill>
              </a:rPr>
              <a:t>1</a:t>
            </a:r>
            <a:endParaRPr kumimoji="1" lang="zh-CN" altLang="en-US" dirty="0">
              <a:solidFill>
                <a:srgbClr val="BE384B"/>
              </a:solidFill>
            </a:endParaRPr>
          </a:p>
        </p:txBody>
      </p:sp>
      <p:cxnSp>
        <p:nvCxnSpPr>
          <p:cNvPr id="31" name="直线箭头连接符 30"/>
          <p:cNvCxnSpPr>
            <a:stCxn id="30" idx="2"/>
          </p:cNvCxnSpPr>
          <p:nvPr/>
        </p:nvCxnSpPr>
        <p:spPr>
          <a:xfrm flipH="1" flipV="1">
            <a:off x="4299497" y="4408147"/>
            <a:ext cx="206413" cy="200398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3"/>
          <p:cNvSpPr/>
          <p:nvPr/>
        </p:nvSpPr>
        <p:spPr>
          <a:xfrm>
            <a:off x="5274477" y="4764765"/>
            <a:ext cx="2701431" cy="626701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lang="en-GB" altLang="zh-CN" dirty="0">
                <a:solidFill>
                  <a:srgbClr val="BE384B"/>
                </a:solidFill>
              </a:rPr>
              <a:t>Note! During the interval, the TX is not committed</a:t>
            </a:r>
            <a:endParaRPr kumimoji="1" lang="en-US" altLang="zh-CN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TrueTime</a:t>
            </a:r>
            <a:r>
              <a:rPr kumimoji="1" lang="en-US" altLang="zh-CN" dirty="0"/>
              <a:t> adopts multiple time servers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891765"/>
            <a:ext cx="8229600" cy="684589"/>
          </a:xfrm>
        </p:spPr>
        <p:txBody>
          <a:bodyPr/>
          <a:lstStyle/>
          <a:p>
            <a:r>
              <a:rPr kumimoji="1" lang="en-US" altLang="zh-CN" dirty="0"/>
              <a:t>Called </a:t>
            </a:r>
            <a:r>
              <a:rPr kumimoji="1" lang="en-US" altLang="zh-CN" dirty="0" err="1"/>
              <a:t>timemaster</a:t>
            </a:r>
            <a:r>
              <a:rPr kumimoji="1" lang="en-US" altLang="zh-CN" dirty="0"/>
              <a:t> (</a:t>
            </a:r>
            <a:r>
              <a:rPr kumimoji="1" lang="en-US" altLang="zh-CN" dirty="0">
                <a:sym typeface="Wingdings" panose="05000000000000000000" pitchFamily="2" charset="2"/>
              </a:rPr>
              <a:t>) in Spanner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1334454" y="4442765"/>
            <a:ext cx="1400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Datacenter 1</a:t>
            </a:r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6053195" y="4442765"/>
            <a:ext cx="1400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Datacenter n</a:t>
            </a:r>
            <a:endParaRPr 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5260729" y="444276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endParaRPr 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3161220" y="4442765"/>
            <a:ext cx="1400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Datacenter 2</a:t>
            </a:r>
            <a:endParaRPr lang="en-US" dirty="0"/>
          </a:p>
        </p:txBody>
      </p:sp>
      <p:sp>
        <p:nvSpPr>
          <p:cNvPr id="10" name="Rectangle 10"/>
          <p:cNvSpPr/>
          <p:nvPr/>
        </p:nvSpPr>
        <p:spPr>
          <a:xfrm>
            <a:off x="1279157" y="1454150"/>
            <a:ext cx="1511300" cy="647700"/>
          </a:xfrm>
          <a:prstGeom prst="rect">
            <a:avLst/>
          </a:prstGeom>
          <a:ln>
            <a:solidFill>
              <a:srgbClr val="1F497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800000"/>
                </a:solidFill>
              </a:rPr>
              <a:t>timemaster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11" name="Rectangle 12"/>
          <p:cNvSpPr/>
          <p:nvPr/>
        </p:nvSpPr>
        <p:spPr>
          <a:xfrm>
            <a:off x="3105923" y="1454150"/>
            <a:ext cx="1511300" cy="647700"/>
          </a:xfrm>
          <a:prstGeom prst="rect">
            <a:avLst/>
          </a:prstGeom>
          <a:ln>
            <a:solidFill>
              <a:srgbClr val="1F497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800000"/>
                </a:solidFill>
              </a:rPr>
              <a:t>timemaster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12" name="Rectangle 13"/>
          <p:cNvSpPr/>
          <p:nvPr/>
        </p:nvSpPr>
        <p:spPr>
          <a:xfrm>
            <a:off x="5997898" y="1454150"/>
            <a:ext cx="1511300" cy="647700"/>
          </a:xfrm>
          <a:prstGeom prst="rect">
            <a:avLst/>
          </a:prstGeom>
          <a:ln>
            <a:solidFill>
              <a:srgbClr val="1F497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800000"/>
                </a:solidFill>
              </a:rPr>
              <a:t>timemaster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13" name="Rectangle 14"/>
          <p:cNvSpPr/>
          <p:nvPr/>
        </p:nvSpPr>
        <p:spPr>
          <a:xfrm>
            <a:off x="3105923" y="2441575"/>
            <a:ext cx="1511300" cy="647700"/>
          </a:xfrm>
          <a:prstGeom prst="rect">
            <a:avLst/>
          </a:prstGeom>
          <a:ln>
            <a:solidFill>
              <a:srgbClr val="1F497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800000"/>
                </a:solidFill>
              </a:rPr>
              <a:t>timemaster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14" name="Rectangle 15"/>
          <p:cNvSpPr/>
          <p:nvPr/>
        </p:nvSpPr>
        <p:spPr>
          <a:xfrm>
            <a:off x="5997898" y="2441575"/>
            <a:ext cx="1511300" cy="647700"/>
          </a:xfrm>
          <a:prstGeom prst="rect">
            <a:avLst/>
          </a:prstGeom>
          <a:ln>
            <a:solidFill>
              <a:srgbClr val="1F497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800000"/>
                </a:solidFill>
              </a:rPr>
              <a:t>timemaster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15" name="Rectangle 17"/>
          <p:cNvSpPr/>
          <p:nvPr/>
        </p:nvSpPr>
        <p:spPr>
          <a:xfrm>
            <a:off x="1279157" y="3759200"/>
            <a:ext cx="1511300" cy="647700"/>
          </a:xfrm>
          <a:prstGeom prst="rect">
            <a:avLst/>
          </a:prstGeom>
          <a:ln>
            <a:solidFill>
              <a:srgbClr val="1F497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800000"/>
                </a:solidFill>
              </a:rPr>
              <a:t>Client</a:t>
            </a:r>
            <a:endParaRPr lang="en-US" dirty="0">
              <a:solidFill>
                <a:srgbClr val="800000"/>
              </a:solidFill>
            </a:endParaRPr>
          </a:p>
        </p:txBody>
      </p:sp>
      <p:cxnSp>
        <p:nvCxnSpPr>
          <p:cNvPr id="16" name="Straight Connector 5"/>
          <p:cNvCxnSpPr/>
          <p:nvPr/>
        </p:nvCxnSpPr>
        <p:spPr>
          <a:xfrm>
            <a:off x="850900" y="3479800"/>
            <a:ext cx="6858000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590800" y="3089275"/>
            <a:ext cx="1016000" cy="669925"/>
          </a:xfrm>
          <a:prstGeom prst="line">
            <a:avLst/>
          </a:prstGeom>
          <a:ln>
            <a:solidFill>
              <a:schemeClr val="accent6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9"/>
          <p:cNvCxnSpPr>
            <a:stCxn id="15" idx="3"/>
          </p:cNvCxnSpPr>
          <p:nvPr/>
        </p:nvCxnSpPr>
        <p:spPr>
          <a:xfrm flipV="1">
            <a:off x="2790457" y="2101851"/>
            <a:ext cx="3635743" cy="1981199"/>
          </a:xfrm>
          <a:prstGeom prst="line">
            <a:avLst/>
          </a:prstGeom>
          <a:ln>
            <a:solidFill>
              <a:srgbClr val="F79646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0"/>
          <p:cNvCxnSpPr>
            <a:stCxn id="15" idx="0"/>
            <a:endCxn id="21" idx="2"/>
          </p:cNvCxnSpPr>
          <p:nvPr/>
        </p:nvCxnSpPr>
        <p:spPr>
          <a:xfrm flipV="1">
            <a:off x="2034807" y="3089275"/>
            <a:ext cx="0" cy="669925"/>
          </a:xfrm>
          <a:prstGeom prst="line">
            <a:avLst/>
          </a:prstGeom>
          <a:ln>
            <a:solidFill>
              <a:srgbClr val="F79646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3"/>
          <p:cNvCxnSpPr/>
          <p:nvPr/>
        </p:nvCxnSpPr>
        <p:spPr>
          <a:xfrm flipV="1">
            <a:off x="1603007" y="2101851"/>
            <a:ext cx="0" cy="1657349"/>
          </a:xfrm>
          <a:prstGeom prst="line">
            <a:avLst/>
          </a:prstGeom>
          <a:ln>
            <a:solidFill>
              <a:srgbClr val="F79646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11"/>
          <p:cNvSpPr/>
          <p:nvPr/>
        </p:nvSpPr>
        <p:spPr>
          <a:xfrm>
            <a:off x="1279157" y="2441575"/>
            <a:ext cx="1511300" cy="647700"/>
          </a:xfrm>
          <a:prstGeom prst="rect">
            <a:avLst/>
          </a:prstGeom>
          <a:ln>
            <a:solidFill>
              <a:srgbClr val="1F497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800000"/>
                </a:solidFill>
              </a:rPr>
              <a:t>timemaster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22" name="Rectangle 13"/>
          <p:cNvSpPr/>
          <p:nvPr/>
        </p:nvSpPr>
        <p:spPr>
          <a:xfrm>
            <a:off x="1420313" y="2187056"/>
            <a:ext cx="6120680" cy="349702"/>
          </a:xfrm>
          <a:prstGeom prst="rect">
            <a:avLst/>
          </a:prstGeom>
          <a:solidFill>
            <a:srgbClr val="FFE7FF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lang="en-GB" altLang="zh-CN" dirty="0"/>
              <a:t>Question: </a:t>
            </a:r>
            <a:r>
              <a:rPr lang="en-US" altLang="zh-CN" dirty="0"/>
              <a:t>how to keep different </a:t>
            </a:r>
            <a:r>
              <a:rPr lang="en-US" altLang="zh-CN" dirty="0" err="1"/>
              <a:t>timemasters</a:t>
            </a:r>
            <a:r>
              <a:rPr lang="en-US" altLang="zh-CN" dirty="0"/>
              <a:t> sync?</a:t>
            </a:r>
            <a:endParaRPr kumimoji="1"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 animBg="1"/>
      <p:bldP spid="22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TrueTime</a:t>
            </a:r>
            <a:r>
              <a:rPr kumimoji="1" lang="en-US" altLang="zh-CN" dirty="0"/>
              <a:t> adopts multiple time servers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Time servers are backed by </a:t>
            </a:r>
            <a:r>
              <a:rPr kumimoji="1" lang="en-US" altLang="zh-CN" dirty="0">
                <a:solidFill>
                  <a:srgbClr val="FF0000"/>
                </a:solidFill>
              </a:rPr>
              <a:t>GPS &amp; atomic clocks</a:t>
            </a:r>
            <a:r>
              <a:rPr kumimoji="1" lang="en-US" altLang="zh-CN" dirty="0">
                <a:solidFill>
                  <a:schemeClr val="tx1"/>
                </a:solidFill>
              </a:rPr>
              <a:t> 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High-precision</a:t>
            </a:r>
            <a:r>
              <a:rPr kumimoji="1" lang="en-US" altLang="zh-CN" dirty="0">
                <a:solidFill>
                  <a:schemeClr val="tx1"/>
                </a:solidFill>
              </a:rPr>
              <a:t> clocks 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E.g., 1 </a:t>
            </a:r>
            <a:r>
              <a:rPr kumimoji="1" lang="en-US" altLang="zh-CN" dirty="0">
                <a:solidFill>
                  <a:schemeClr val="tx1"/>
                </a:solidFill>
                <a:highlight>
                  <a:srgbClr val="FFFF00"/>
                </a:highlight>
              </a:rPr>
              <a:t>second</a:t>
            </a:r>
            <a:r>
              <a:rPr kumimoji="1" lang="en-US" altLang="zh-CN" dirty="0">
                <a:solidFill>
                  <a:schemeClr val="tx1"/>
                </a:solidFill>
              </a:rPr>
              <a:t> drift after 20,000,000 </a:t>
            </a:r>
            <a:r>
              <a:rPr kumimoji="1" lang="en-US" altLang="zh-CN" dirty="0">
                <a:solidFill>
                  <a:schemeClr val="tx1"/>
                </a:solidFill>
                <a:highlight>
                  <a:srgbClr val="FFFF00"/>
                </a:highlight>
              </a:rPr>
              <a:t>year</a:t>
            </a:r>
            <a:r>
              <a:rPr kumimoji="1" lang="en-US" altLang="zh-CN" dirty="0">
                <a:solidFill>
                  <a:schemeClr val="tx1"/>
                </a:solidFill>
              </a:rPr>
              <a:t>  (vs. 200us per second of CPU) (drift</a:t>
            </a:r>
            <a:r>
              <a:rPr kumimoji="1" lang="zh-CN" altLang="en-US" dirty="0">
                <a:solidFill>
                  <a:schemeClr val="tx1"/>
                </a:solidFill>
              </a:rPr>
              <a:t>极低，因而可以近似认为不会</a:t>
            </a:r>
            <a:r>
              <a:rPr kumimoji="1" lang="en-US" altLang="zh-CN" dirty="0">
                <a:solidFill>
                  <a:schemeClr val="tx1"/>
                </a:solidFill>
              </a:rPr>
              <a:t>drift</a:t>
            </a:r>
            <a:r>
              <a:rPr kumimoji="1" lang="zh-CN" altLang="en-US" dirty="0">
                <a:solidFill>
                  <a:schemeClr val="tx1"/>
                </a:solidFill>
              </a:rPr>
              <a:t>，所以这时候就可以认为多个</a:t>
            </a:r>
            <a:r>
              <a:rPr kumimoji="1" lang="en-US" altLang="zh-CN" dirty="0">
                <a:solidFill>
                  <a:schemeClr val="tx1"/>
                </a:solidFill>
              </a:rPr>
              <a:t>GPS server</a:t>
            </a:r>
            <a:r>
              <a:rPr kumimoji="1" lang="zh-CN" altLang="en-US" dirty="0">
                <a:solidFill>
                  <a:schemeClr val="tx1"/>
                </a:solidFill>
              </a:rPr>
              <a:t>上的时间都是一致的而不需要额外的同步，因而与任何一个</a:t>
            </a:r>
            <a:r>
              <a:rPr kumimoji="1" lang="en-US" altLang="zh-CN" dirty="0">
                <a:solidFill>
                  <a:schemeClr val="tx1"/>
                </a:solidFill>
              </a:rPr>
              <a:t>server</a:t>
            </a:r>
            <a:r>
              <a:rPr kumimoji="1" lang="zh-CN" altLang="en-US" dirty="0">
                <a:solidFill>
                  <a:schemeClr val="tx1"/>
                </a:solidFill>
              </a:rPr>
              <a:t>去获取</a:t>
            </a:r>
            <a:r>
              <a:rPr kumimoji="1" lang="en-US" altLang="zh-CN" dirty="0">
                <a:solidFill>
                  <a:schemeClr val="tx1"/>
                </a:solidFill>
              </a:rPr>
              <a:t>TrueTime</a:t>
            </a:r>
            <a:r>
              <a:rPr kumimoji="1" lang="zh-CN" altLang="en-US" dirty="0">
                <a:solidFill>
                  <a:schemeClr val="tx1"/>
                </a:solidFill>
              </a:rPr>
              <a:t>都是一致的</a:t>
            </a:r>
            <a:r>
              <a:rPr kumimoji="1" lang="en-US" altLang="zh-CN" dirty="0">
                <a:solidFill>
                  <a:schemeClr val="tx1"/>
                </a:solidFill>
              </a:rPr>
              <a:t>)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Atomic clocks are synchronized with each other </a:t>
            </a:r>
            <a:endParaRPr kumimoji="1" lang="en-US" altLang="zh-CN" dirty="0">
              <a:solidFill>
                <a:schemeClr val="tx1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0482" name="Picture 2" descr="創新科技署- 銫原子鐘標準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70102"/>
            <a:ext cx="2796942" cy="104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645" y="3578225"/>
            <a:ext cx="4478020" cy="224282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686800" cy="900442"/>
          </a:xfrm>
        </p:spPr>
        <p:txBody>
          <a:bodyPr/>
          <a:lstStyle/>
          <a:p>
            <a:r>
              <a:rPr kumimoji="1" lang="en-US" altLang="zh-CN" dirty="0"/>
              <a:t>Final takeaway of </a:t>
            </a:r>
            <a:r>
              <a:rPr kumimoji="1" lang="en-US" altLang="zh-CN" dirty="0" err="1"/>
              <a:t>TrueTime</a:t>
            </a:r>
            <a:r>
              <a:rPr kumimoji="1" lang="en-US" altLang="zh-CN" dirty="0"/>
              <a:t>: </a:t>
            </a:r>
            <a:r>
              <a:rPr lang="en-US" altLang="zh-CN" dirty="0"/>
              <a:t>Network-Induced Uncertainty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Interval of T</a:t>
            </a:r>
            <a:endParaRPr kumimoji="1" lang="en-US" altLang="zh-CN" dirty="0"/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[ (T – tend) *</a:t>
            </a:r>
            <a:r>
              <a:rPr kumimoji="1" lang="en-US" altLang="zh-CN" b="1" dirty="0">
                <a:solidFill>
                  <a:srgbClr val="C00000"/>
                </a:solidFill>
              </a:rPr>
              <a:t>  </a:t>
            </a:r>
            <a:r>
              <a:rPr kumimoji="1" lang="en-US" altLang="zh-CN" dirty="0">
                <a:solidFill>
                  <a:schemeClr val="tx1"/>
                </a:solidFill>
              </a:rPr>
              <a:t>(1 - </a:t>
            </a:r>
            <a:r>
              <a:rPr kumimoji="1" lang="en-US" altLang="zh-CN" dirty="0">
                <a:solidFill>
                  <a:schemeClr val="tx1"/>
                </a:solidFill>
                <a:latin typeface="Symbol" panose="05050102010706020507" pitchFamily="2" charset="2"/>
              </a:rPr>
              <a:t>e</a:t>
            </a:r>
            <a:r>
              <a:rPr kumimoji="1" lang="en-US" altLang="zh-CN" dirty="0">
                <a:solidFill>
                  <a:schemeClr val="tx1"/>
                </a:solidFill>
              </a:rPr>
              <a:t>)  + </a:t>
            </a:r>
            <a:r>
              <a:rPr kumimoji="1" lang="en-US" altLang="zh-CN" dirty="0" err="1">
                <a:solidFill>
                  <a:schemeClr val="tx1"/>
                </a:solidFill>
              </a:rPr>
              <a:t>tsrv</a:t>
            </a:r>
            <a:r>
              <a:rPr kumimoji="1" lang="en-US" altLang="zh-CN" dirty="0">
                <a:solidFill>
                  <a:schemeClr val="tx1"/>
                </a:solidFill>
              </a:rPr>
              <a:t>, (T – </a:t>
            </a:r>
            <a:r>
              <a:rPr kumimoji="1" lang="en-US" altLang="zh-CN" dirty="0" err="1">
                <a:solidFill>
                  <a:schemeClr val="tx1"/>
                </a:solidFill>
              </a:rPr>
              <a:t>tbegin</a:t>
            </a:r>
            <a:r>
              <a:rPr kumimoji="1" lang="en-US" altLang="zh-CN" dirty="0">
                <a:solidFill>
                  <a:schemeClr val="tx1"/>
                </a:solidFill>
              </a:rPr>
              <a:t>) * (1 + </a:t>
            </a:r>
            <a:r>
              <a:rPr kumimoji="1" lang="en-US" altLang="zh-CN" dirty="0">
                <a:solidFill>
                  <a:schemeClr val="tx1"/>
                </a:solidFill>
                <a:latin typeface="Symbol" panose="05050102010706020507" pitchFamily="2" charset="2"/>
              </a:rPr>
              <a:t>e</a:t>
            </a:r>
            <a:r>
              <a:rPr kumimoji="1" lang="en-US" altLang="zh-CN" dirty="0">
                <a:solidFill>
                  <a:schemeClr val="tx1"/>
                </a:solidFill>
              </a:rPr>
              <a:t>) + </a:t>
            </a:r>
            <a:r>
              <a:rPr kumimoji="1" lang="en-US" altLang="zh-CN" dirty="0" err="1">
                <a:solidFill>
                  <a:schemeClr val="tx1"/>
                </a:solidFill>
              </a:rPr>
              <a:t>tsrv</a:t>
            </a:r>
            <a:r>
              <a:rPr kumimoji="1" lang="en-US" altLang="zh-CN" dirty="0">
                <a:solidFill>
                  <a:schemeClr val="tx1"/>
                </a:solidFill>
              </a:rPr>
              <a:t>]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lvl="1"/>
            <a:r>
              <a:rPr kumimoji="1" lang="en-US" altLang="zh-CN" dirty="0" err="1">
                <a:solidFill>
                  <a:schemeClr val="tx1"/>
                </a:solidFill>
              </a:rPr>
              <a:t>tsrv</a:t>
            </a:r>
            <a:r>
              <a:rPr kumimoji="1" lang="en-US" altLang="zh-CN" dirty="0">
                <a:solidFill>
                  <a:schemeClr val="tx1"/>
                </a:solidFill>
              </a:rPr>
              <a:t> – </a:t>
            </a:r>
            <a:r>
              <a:rPr kumimoji="1" lang="en-US" altLang="zh-CN" dirty="0" err="1">
                <a:solidFill>
                  <a:schemeClr val="tx1"/>
                </a:solidFill>
              </a:rPr>
              <a:t>tbegin</a:t>
            </a:r>
            <a:r>
              <a:rPr kumimoji="1" lang="en-US" altLang="zh-CN" dirty="0">
                <a:solidFill>
                  <a:schemeClr val="tx1"/>
                </a:solidFill>
              </a:rPr>
              <a:t> is </a:t>
            </a:r>
            <a:r>
              <a:rPr kumimoji="1" lang="en-US" altLang="zh-CN" dirty="0" err="1">
                <a:solidFill>
                  <a:schemeClr val="tx1"/>
                </a:solidFill>
              </a:rPr>
              <a:t>rougly</a:t>
            </a:r>
            <a:r>
              <a:rPr kumimoji="1" lang="en-US" altLang="zh-CN" dirty="0">
                <a:solidFill>
                  <a:schemeClr val="tx1"/>
                </a:solidFill>
              </a:rPr>
              <a:t> estimated as the network delay </a:t>
            </a:r>
            <a:endParaRPr kumimoji="1" lang="en-US" altLang="zh-CN" dirty="0">
              <a:solidFill>
                <a:schemeClr val="tx1"/>
              </a:solidFill>
            </a:endParaRPr>
          </a:p>
          <a:p>
            <a:r>
              <a:rPr kumimoji="1" lang="en-US" altLang="zh-CN" dirty="0">
                <a:solidFill>
                  <a:schemeClr val="tx1"/>
                </a:solidFill>
              </a:rPr>
              <a:t>Can have spikes if </a:t>
            </a:r>
            <a:r>
              <a:rPr kumimoji="1" lang="en-US" altLang="zh-CN" dirty="0" err="1">
                <a:solidFill>
                  <a:schemeClr val="tx1"/>
                </a:solidFill>
              </a:rPr>
              <a:t>timemasters</a:t>
            </a:r>
            <a:r>
              <a:rPr kumimoji="1" lang="en-US" altLang="zh-CN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are out of services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线连接符 4"/>
          <p:cNvCxnSpPr/>
          <p:nvPr/>
        </p:nvCxnSpPr>
        <p:spPr>
          <a:xfrm>
            <a:off x="584157" y="3735009"/>
            <a:ext cx="3672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584157" y="4862131"/>
            <a:ext cx="3672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73021" y="3538771"/>
            <a:ext cx="86433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Server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73021" y="4626972"/>
            <a:ext cx="77457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Client</a:t>
            </a:r>
            <a:endParaRPr lang="zh-CN" altLang="en-US" dirty="0"/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1664277" y="3735009"/>
            <a:ext cx="756084" cy="1127122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111080" y="3344542"/>
            <a:ext cx="55656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 err="1"/>
              <a:t>tsrv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385995" y="4918962"/>
            <a:ext cx="81304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 err="1"/>
              <a:t>tbegin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931701" y="4912624"/>
            <a:ext cx="63350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tend</a:t>
            </a:r>
            <a:endParaRPr lang="zh-CN" altLang="en-US" dirty="0"/>
          </a:p>
        </p:txBody>
      </p:sp>
      <p:cxnSp>
        <p:nvCxnSpPr>
          <p:cNvPr id="13" name="直线连接符 12"/>
          <p:cNvCxnSpPr/>
          <p:nvPr/>
        </p:nvCxnSpPr>
        <p:spPr>
          <a:xfrm flipH="1">
            <a:off x="2420361" y="3756145"/>
            <a:ext cx="1" cy="11598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1649825" y="3735009"/>
            <a:ext cx="1" cy="11187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>
            <a:off x="1649825" y="4503647"/>
            <a:ext cx="770536" cy="3002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685641" y="4088583"/>
            <a:ext cx="73609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delay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17" name="直线箭头连接符 16"/>
          <p:cNvCxnSpPr/>
          <p:nvPr/>
        </p:nvCxnSpPr>
        <p:spPr>
          <a:xfrm>
            <a:off x="2443961" y="3756145"/>
            <a:ext cx="804493" cy="1097616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/>
          <p:cNvCxnSpPr/>
          <p:nvPr/>
        </p:nvCxnSpPr>
        <p:spPr>
          <a:xfrm>
            <a:off x="3923928" y="1924782"/>
            <a:ext cx="8737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/>
          <p:nvPr/>
        </p:nvCxnSpPr>
        <p:spPr>
          <a:xfrm>
            <a:off x="5796136" y="1921396"/>
            <a:ext cx="6480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696" y="3265200"/>
            <a:ext cx="4083774" cy="201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圆角矩形标注 24"/>
          <p:cNvSpPr/>
          <p:nvPr/>
        </p:nvSpPr>
        <p:spPr>
          <a:xfrm>
            <a:off x="6444208" y="2671809"/>
            <a:ext cx="2717793" cy="575373"/>
          </a:xfrm>
          <a:prstGeom prst="wedgeRoundRectCallout">
            <a:avLst>
              <a:gd name="adj1" fmla="val 6275"/>
              <a:gd name="adj2" fmla="val 87595"/>
              <a:gd name="adj3" fmla="val 16667"/>
            </a:avLst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6444208" y="2777211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Maintain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2 </a:t>
            </a:r>
            <a:r>
              <a:rPr kumimoji="1" lang="en-US" altLang="zh-CN" dirty="0" err="1"/>
              <a:t>timemasters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23520" y="2868930"/>
            <a:ext cx="5558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一种测试分布式容错的方式：如右图，人为的</a:t>
            </a:r>
            <a:r>
              <a:rPr lang="en-US" altLang="zh-CN" sz="1400"/>
              <a:t>crash</a:t>
            </a:r>
            <a:r>
              <a:rPr lang="zh-CN" altLang="en-US" sz="1400"/>
              <a:t>几台</a:t>
            </a:r>
            <a:r>
              <a:rPr lang="en-US" altLang="zh-CN" sz="1400"/>
              <a:t>server</a:t>
            </a:r>
            <a:r>
              <a:rPr lang="zh-CN" altLang="en-US" sz="1400"/>
              <a:t>看看</a:t>
            </a:r>
            <a:endParaRPr lang="zh-CN" altLang="en-US" sz="1400"/>
          </a:p>
          <a:p>
            <a:r>
              <a:rPr lang="zh-CN" altLang="en-US" sz="1400"/>
              <a:t>系统运行起来是否正常且正确</a:t>
            </a:r>
            <a:endParaRPr lang="zh-CN" altLang="en-US" sz="14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356826"/>
          </a:xfrm>
        </p:spPr>
        <p:txBody>
          <a:bodyPr/>
          <a:lstStyle/>
          <a:p>
            <a:r>
              <a:rPr lang="en-US" altLang="zh-CN" dirty="0"/>
              <a:t>Reify clock uncertainty in time APIs</a:t>
            </a:r>
            <a:endParaRPr lang="en-US" altLang="zh-CN" dirty="0"/>
          </a:p>
          <a:p>
            <a:pPr lvl="1"/>
            <a:r>
              <a:rPr lang="en-US" altLang="zh-CN" dirty="0"/>
              <a:t>Known unknowns are better than unknown unknowns</a:t>
            </a:r>
            <a:endParaRPr lang="en-US" altLang="zh-CN" dirty="0"/>
          </a:p>
          <a:p>
            <a:pPr lvl="1"/>
            <a:r>
              <a:rPr lang="en-US" altLang="zh-CN" dirty="0"/>
              <a:t>Rethink algorithms (TX’s concurrency control) to make use of uncertainty</a:t>
            </a:r>
            <a:endParaRPr lang="en-US" altLang="zh-CN" dirty="0"/>
          </a:p>
          <a:p>
            <a:r>
              <a:rPr lang="en-US" altLang="zh-CN" dirty="0"/>
              <a:t>Stronger semantics are achievable</a:t>
            </a:r>
            <a:endParaRPr lang="en-US" altLang="zh-CN" dirty="0"/>
          </a:p>
          <a:p>
            <a:pPr lvl="1"/>
            <a:r>
              <a:rPr lang="en-US" altLang="zh-CN" dirty="0"/>
              <a:t>Greater scale != weaker semantics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547664" y="2857501"/>
            <a:ext cx="167295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8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(Old)SQL</a:t>
            </a:r>
            <a:endParaRPr kumimoji="1" lang="zh-CN" altLang="en-US" sz="288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3373193" y="2991034"/>
            <a:ext cx="583265" cy="259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20"/>
          </a:p>
        </p:txBody>
      </p:sp>
      <p:sp>
        <p:nvSpPr>
          <p:cNvPr id="7" name="文本框 6"/>
          <p:cNvSpPr txBox="1"/>
          <p:nvPr/>
        </p:nvSpPr>
        <p:spPr>
          <a:xfrm>
            <a:off x="4109034" y="2857501"/>
            <a:ext cx="136095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8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NoSQL</a:t>
            </a:r>
            <a:endParaRPr kumimoji="1" lang="zh-CN" altLang="en-US" sz="288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468560" y="0"/>
            <a:ext cx="3384376" cy="1129308"/>
          </a:xfrm>
          <a:prstGeom prst="rect">
            <a:avLst/>
          </a:prstGeom>
          <a:solidFill>
            <a:schemeClr val="bg1"/>
          </a:solidFill>
          <a:ln w="1905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OldSQL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SQL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ACID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824536"/>
          </a:xfrm>
        </p:spPr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architectural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historical</a:t>
            </a:r>
            <a:r>
              <a:rPr kumimoji="1" lang="zh-CN" altLang="en-US" dirty="0"/>
              <a:t> </a:t>
            </a:r>
            <a:r>
              <a:rPr kumimoji="1" lang="en-GB" altLang="zh-CN" dirty="0"/>
              <a:t>﻿baggage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SQL</a:t>
            </a:r>
            <a:endParaRPr kumimoji="1" lang="en-US" altLang="zh-CN" dirty="0"/>
          </a:p>
          <a:p>
            <a:r>
              <a:rPr kumimoji="1" lang="en-US" altLang="zh-CN" dirty="0"/>
              <a:t>Abstraction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Relational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Transaction</a:t>
            </a:r>
            <a:endParaRPr kumimoji="1" lang="en-US" altLang="zh-CN" dirty="0"/>
          </a:p>
          <a:p>
            <a:r>
              <a:rPr kumimoji="1" lang="en-US" altLang="zh-CN" dirty="0"/>
              <a:t>Semantic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ACID</a:t>
            </a:r>
            <a:endParaRPr kumimoji="1" lang="en-US" altLang="zh-CN" dirty="0"/>
          </a:p>
          <a:p>
            <a:r>
              <a:rPr kumimoji="1" lang="en-US" altLang="zh-CN" dirty="0"/>
              <a:t>Architecture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Mostly</a:t>
            </a:r>
            <a:r>
              <a:rPr kumimoji="1" lang="zh-CN" altLang="en-US" dirty="0"/>
              <a:t> </a:t>
            </a:r>
            <a:r>
              <a:rPr kumimoji="1" lang="en-US" altLang="zh-CN" dirty="0"/>
              <a:t>focus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Single-node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On-disk</a:t>
            </a:r>
            <a:endParaRPr kumimoji="1" lang="en-US" altLang="zh-CN" dirty="0"/>
          </a:p>
          <a:p>
            <a:r>
              <a:rPr kumimoji="1" lang="en-US" altLang="zh-CN" dirty="0"/>
              <a:t>Example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MySQL, PostgreSQL, etc. </a:t>
            </a:r>
            <a:endParaRPr kumimoji="1" lang="en-US" altLang="zh-CN" dirty="0"/>
          </a:p>
          <a:p>
            <a:pPr lvl="1"/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1026" name="Picture 2" descr="PostgreSQL: Open Source Databases | OVHclou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55" y="2395621"/>
            <a:ext cx="2736304" cy="81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 RDS for MySQL – Amazon Web Services (AWS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55" y="3858765"/>
            <a:ext cx="2499337" cy="129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Web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Big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Requirements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Scalability: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concurrent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users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Availability:</a:t>
            </a:r>
            <a:r>
              <a:rPr kumimoji="1" lang="zh-CN" altLang="en-US" dirty="0"/>
              <a:t> </a:t>
            </a:r>
            <a:r>
              <a:rPr kumimoji="1" lang="en-US" altLang="zh-CN" dirty="0"/>
              <a:t>Minimal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User-down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Read-mostly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operations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do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transaction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Large dataset</a:t>
            </a:r>
            <a:endParaRPr kumimoji="1" lang="en-US" altLang="zh-CN" dirty="0"/>
          </a:p>
          <a:p>
            <a:r>
              <a:rPr kumimoji="1" lang="en-US" altLang="zh-CN" dirty="0"/>
              <a:t>Note</a:t>
            </a:r>
            <a:r>
              <a:rPr kumimoji="1" lang="en-US" altLang="zh-CN" b="0" dirty="0"/>
              <a:t>: some requirements are compatible to the SQL (and that’s why there is NewSQL</a:t>
            </a:r>
            <a:r>
              <a:rPr kumimoji="1" lang="en-US" altLang="zh-CN" b="0" dirty="0">
                <a:sym typeface="Wingdings" panose="05000000000000000000" pitchFamily="2" charset="2"/>
              </a:rPr>
              <a:t>)</a:t>
            </a:r>
            <a:endParaRPr kumimoji="1" lang="en-US" altLang="zh-CN" b="0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Picture 2" descr="Internet Icon – Free Download, PNG and Vector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812" y="4173559"/>
            <a:ext cx="1016377" cy="101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shard?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 topic orthogonal to the design of Spanner </a:t>
            </a:r>
            <a:endParaRPr kumimoji="1" lang="en-US" altLang="zh-CN" dirty="0"/>
          </a:p>
          <a:p>
            <a:r>
              <a:rPr kumimoji="1" lang="en-US" altLang="zh-CN" dirty="0"/>
              <a:t>Possible way: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Hashing, node id = hash(key) % </a:t>
            </a:r>
            <a:r>
              <a:rPr kumimoji="1" lang="en-US" altLang="zh-CN" dirty="0" err="1"/>
              <a:t>num_of_nodes</a:t>
            </a:r>
            <a:r>
              <a:rPr kumimoji="1" lang="en-US" altLang="zh-CN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Range partitioning </a:t>
            </a:r>
            <a:endParaRPr kumimoji="1" lang="en-US" altLang="zh-CN" dirty="0"/>
          </a:p>
          <a:p>
            <a:pPr lvl="2"/>
            <a:r>
              <a:rPr kumimoji="1" lang="en-US" altLang="zh-CN" sz="1800" dirty="0"/>
              <a:t>E.g., coordinators record that 0-100 keys are at shard 0, etc. </a:t>
            </a:r>
            <a:endParaRPr kumimoji="1" lang="en-US" altLang="zh-CN" sz="1800" dirty="0"/>
          </a:p>
          <a:p>
            <a:r>
              <a:rPr kumimoji="1" lang="en-US" altLang="zh-CN" dirty="0"/>
              <a:t>A good partition need to consider many factors, e.g., 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Reduce cross shard transaction</a:t>
            </a:r>
            <a:endParaRPr kumimoji="1" lang="en-US" altLang="zh-CN" dirty="0"/>
          </a:p>
          <a:p>
            <a:pPr lvl="2"/>
            <a:r>
              <a:rPr kumimoji="1" lang="en-US" altLang="zh-CN" sz="1800" dirty="0"/>
              <a:t>Why? Shards are likely to span across two machines, which needs two-phase-commit for execution </a:t>
            </a:r>
            <a:endParaRPr kumimoji="1"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Rectangle 13"/>
          <p:cNvSpPr/>
          <p:nvPr/>
        </p:nvSpPr>
        <p:spPr>
          <a:xfrm>
            <a:off x="2292863" y="4900944"/>
            <a:ext cx="4701150" cy="349702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kumimoji="1" lang="en-US" altLang="zh-CN" dirty="0"/>
              <a:t>We will not focus </a:t>
            </a:r>
            <a:r>
              <a:rPr kumimoji="1" lang="en-US" altLang="zh-CN" dirty="0" err="1"/>
              <a:t>sharding</a:t>
            </a:r>
            <a:r>
              <a:rPr kumimoji="1" lang="en-US" altLang="zh-CN" dirty="0"/>
              <a:t> in this lecture </a:t>
            </a:r>
            <a:endParaRPr kumimoji="1" lang="en-US" altLang="zh-CN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Attempt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Scaling SQL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465874" y="4361005"/>
            <a:ext cx="151836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600" dirty="0">
                <a:solidFill>
                  <a:srgbClr val="000000">
                    <a:lumMod val="75000"/>
                    <a:lumOff val="25000"/>
                  </a:srgbClr>
                </a:solidFill>
                <a:latin typeface="Candara" panose="020E0502030303020204" pitchFamily="34" charset="0"/>
              </a:rPr>
              <a:t>Vertically</a:t>
            </a:r>
            <a:endParaRPr lang="zh-CN" altLang="en-US" sz="1620" dirty="0"/>
          </a:p>
        </p:txBody>
      </p:sp>
      <p:sp>
        <p:nvSpPr>
          <p:cNvPr id="12" name="矩形 11"/>
          <p:cNvSpPr/>
          <p:nvPr/>
        </p:nvSpPr>
        <p:spPr>
          <a:xfrm>
            <a:off x="5452147" y="4361004"/>
            <a:ext cx="193354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600" dirty="0">
                <a:solidFill>
                  <a:srgbClr val="000000">
                    <a:lumMod val="75000"/>
                    <a:lumOff val="25000"/>
                  </a:srgbClr>
                </a:solidFill>
                <a:latin typeface="Candara" panose="020E0502030303020204" pitchFamily="34" charset="0"/>
              </a:rPr>
              <a:t>Horizontally</a:t>
            </a:r>
            <a:endParaRPr lang="zh-CN" altLang="en-US" sz="1620" dirty="0"/>
          </a:p>
        </p:txBody>
      </p:sp>
      <p:sp>
        <p:nvSpPr>
          <p:cNvPr id="16" name="矩形 15"/>
          <p:cNvSpPr/>
          <p:nvPr/>
        </p:nvSpPr>
        <p:spPr>
          <a:xfrm>
            <a:off x="1749143" y="2536764"/>
            <a:ext cx="934678" cy="153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52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SQL</a:t>
            </a:r>
            <a:endParaRPr kumimoji="1" lang="zh-CN" altLang="en-US" sz="252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752687" y="3623186"/>
            <a:ext cx="934678" cy="4536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52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SQL</a:t>
            </a:r>
            <a:endParaRPr kumimoji="1" lang="zh-CN" altLang="en-US" sz="252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87192" y="3613408"/>
            <a:ext cx="934678" cy="4536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52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SQL</a:t>
            </a:r>
            <a:endParaRPr kumimoji="1" lang="zh-CN" altLang="en-US" sz="252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021698" y="3613408"/>
            <a:ext cx="934678" cy="4536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52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SQL</a:t>
            </a:r>
            <a:endParaRPr kumimoji="1" lang="zh-CN" altLang="en-US" sz="252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165599" y="2695533"/>
            <a:ext cx="239360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600" b="1" dirty="0">
                <a:solidFill>
                  <a:srgbClr val="C00000"/>
                </a:solidFill>
                <a:latin typeface="Candara" panose="020E0502030303020204" pitchFamily="34" charset="0"/>
              </a:rPr>
              <a:t>Shared-nothing</a:t>
            </a:r>
            <a:endParaRPr lang="zh-CN" altLang="en-US" sz="1620" dirty="0"/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3771636"/>
          </a:xfrm>
        </p:spPr>
        <p:txBody>
          <a:bodyPr/>
          <a:lstStyle/>
          <a:p>
            <a:r>
              <a:rPr kumimoji="1" lang="en-US" altLang="zh-CN" b="0" dirty="0"/>
              <a:t>Building scale NoSQL DBMS on SQL</a:t>
            </a:r>
            <a:r>
              <a:rPr kumimoji="1" lang="en-US" altLang="zh-CN" b="0" dirty="0">
                <a:sym typeface="Wingdings" panose="05000000000000000000" pitchFamily="2" charset="2"/>
              </a:rPr>
              <a:t></a:t>
            </a:r>
            <a:endParaRPr kumimoji="1" lang="en-US" altLang="zh-CN" b="0" dirty="0"/>
          </a:p>
          <a:p>
            <a:pPr lvl="1"/>
            <a:r>
              <a:rPr kumimoji="1" lang="en-US" altLang="zh-CN" b="0" dirty="0"/>
              <a:t>E.g., MySQL</a:t>
            </a:r>
            <a:endParaRPr kumimoji="1" lang="en-US" altLang="zh-CN" b="0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grpSp>
        <p:nvGrpSpPr>
          <p:cNvPr id="13" name="组合 12"/>
          <p:cNvGrpSpPr/>
          <p:nvPr/>
        </p:nvGrpSpPr>
        <p:grpSpPr>
          <a:xfrm>
            <a:off x="4936833" y="733290"/>
            <a:ext cx="4207167" cy="906694"/>
            <a:chOff x="3687364" y="698175"/>
            <a:chExt cx="7210061" cy="1526516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687364" y="698175"/>
              <a:ext cx="7210061" cy="152651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5" name="文本框 14"/>
            <p:cNvSpPr txBox="1"/>
            <p:nvPr/>
          </p:nvSpPr>
          <p:spPr>
            <a:xfrm>
              <a:off x="3809454" y="772457"/>
              <a:ext cx="1021271" cy="5181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1986:</a:t>
              </a:r>
              <a:endParaRPr kumimoji="1" lang="zh-CN" altLang="en-US" sz="1400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072928" y="4907729"/>
            <a:ext cx="2304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0" dirty="0"/>
              <a:t>Build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larger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machine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3881094" y="4907729"/>
            <a:ext cx="4939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0" dirty="0"/>
              <a:t>Build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distributed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system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with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more</a:t>
            </a:r>
            <a:r>
              <a:rPr kumimoji="1" lang="zh-CN" altLang="en-US" b="0" dirty="0"/>
              <a:t>  </a:t>
            </a:r>
            <a:r>
              <a:rPr kumimoji="1" lang="en-US" altLang="zh-CN" b="0" dirty="0"/>
              <a:t>machines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Scale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Horizontally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Middleware (in</a:t>
            </a:r>
            <a:r>
              <a:rPr kumimoji="1" lang="zh-CN" altLang="en-US" dirty="0"/>
              <a:t> </a:t>
            </a:r>
            <a:r>
              <a:rPr kumimoji="1" lang="en-US" altLang="zh-CN" dirty="0"/>
              <a:t>old time)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85399" y="3804574"/>
            <a:ext cx="36301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﻿eBay’s Oracle-based</a:t>
            </a:r>
            <a:r>
              <a:rPr kumimoji="1"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kumimoji="1"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cluster[1]</a:t>
            </a:r>
            <a:endParaRPr kumimoji="1" lang="en-US" altLang="zh-CN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r>
              <a:rPr kumimoji="1"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Google’s MySQL-based</a:t>
            </a:r>
            <a:r>
              <a:rPr kumimoji="1"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kumimoji="1"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cluster[2]</a:t>
            </a:r>
            <a:endParaRPr lang="zh-CN" altLang="en-US" dirty="0"/>
          </a:p>
        </p:txBody>
      </p:sp>
      <p:grpSp>
        <p:nvGrpSpPr>
          <p:cNvPr id="36" name="组合 35"/>
          <p:cNvGrpSpPr/>
          <p:nvPr/>
        </p:nvGrpSpPr>
        <p:grpSpPr>
          <a:xfrm>
            <a:off x="318373" y="1272674"/>
            <a:ext cx="4059206" cy="2127422"/>
            <a:chOff x="357994" y="1610823"/>
            <a:chExt cx="5201620" cy="2363803"/>
          </a:xfrm>
        </p:grpSpPr>
        <p:sp>
          <p:nvSpPr>
            <p:cNvPr id="5" name="矩形 4"/>
            <p:cNvSpPr/>
            <p:nvPr/>
          </p:nvSpPr>
          <p:spPr>
            <a:xfrm>
              <a:off x="357994" y="2204151"/>
              <a:ext cx="5181019" cy="3858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Middleware</a:t>
              </a:r>
              <a:endParaRPr kumimoji="1"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78595" y="2728706"/>
              <a:ext cx="1543282" cy="3858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SQL</a:t>
              </a:r>
              <a:endPara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652860" y="1611552"/>
              <a:ext cx="867465" cy="3858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App</a:t>
              </a:r>
              <a:endPara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423816" y="1610823"/>
              <a:ext cx="867465" cy="3858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App</a:t>
              </a:r>
              <a:endPara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197464" y="2728706"/>
              <a:ext cx="1543282" cy="3858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SQL</a:t>
              </a:r>
              <a:endPara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016332" y="2728706"/>
              <a:ext cx="1543282" cy="3858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SQL</a:t>
              </a:r>
              <a:endPara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60011" y="3256480"/>
              <a:ext cx="1239062" cy="7181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Shard1</a:t>
              </a:r>
              <a:endParaRPr kumimoji="1"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</a:endParaRPr>
            </a:p>
            <a:p>
              <a:pPr algn="ctr"/>
              <a:r>
                <a:rPr kumimoji="1"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(1-33)</a:t>
              </a:r>
              <a:endParaRPr lang="zh-CN" altLang="en-US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2309191" y="3256480"/>
              <a:ext cx="1239062" cy="7181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Shard2</a:t>
              </a:r>
              <a:endParaRPr kumimoji="1"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</a:endParaRPr>
            </a:p>
            <a:p>
              <a:pPr algn="ctr"/>
              <a:r>
                <a:rPr kumimoji="1"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(34-66)</a:t>
              </a:r>
              <a:endParaRPr lang="zh-CN" altLang="en-US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4051981" y="3253261"/>
              <a:ext cx="1354095" cy="7181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Shard3</a:t>
              </a:r>
              <a:endParaRPr kumimoji="1"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</a:endParaRPr>
            </a:p>
            <a:p>
              <a:pPr algn="ctr"/>
              <a:r>
                <a:rPr kumimoji="1"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(67-100)</a:t>
              </a:r>
              <a:endParaRPr lang="zh-CN" altLang="en-US" dirty="0"/>
            </a:p>
          </p:txBody>
        </p:sp>
      </p:grpSp>
      <p:pic>
        <p:nvPicPr>
          <p:cNvPr id="33" name="图形 32" descr="打叉的复选框 纯色填充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354943" y="2339387"/>
            <a:ext cx="822960" cy="822960"/>
          </a:xfrm>
          <a:prstGeom prst="rect">
            <a:avLst/>
          </a:prstGeom>
        </p:spPr>
      </p:pic>
      <p:pic>
        <p:nvPicPr>
          <p:cNvPr id="35" name="图形 34" descr="打勾的复选框 纯色填充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1053" y="1433871"/>
            <a:ext cx="822960" cy="82296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5171952" y="1642035"/>
            <a:ext cx="280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1"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Read/Write</a:t>
            </a:r>
            <a:r>
              <a:rPr kumimoji="1"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kumimoji="1"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single</a:t>
            </a:r>
            <a:r>
              <a:rPr kumimoji="1"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kumimoji="1"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Record</a:t>
            </a:r>
            <a:endParaRPr kumimoji="1" lang="en-US" altLang="zh-CN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118639" y="2563858"/>
            <a:ext cx="3608745" cy="12772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kumimoji="1"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No</a:t>
            </a:r>
            <a:r>
              <a:rPr kumimoji="1"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kumimoji="1"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Distributed</a:t>
            </a:r>
            <a:r>
              <a:rPr kumimoji="1"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kumimoji="1"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Transaction</a:t>
            </a:r>
            <a:r>
              <a:rPr kumimoji="1"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kumimoji="1"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&amp;</a:t>
            </a:r>
            <a:r>
              <a:rPr kumimoji="1"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kumimoji="1"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Join</a:t>
            </a:r>
            <a:endParaRPr kumimoji="1" lang="en-US" altLang="zh-CN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0"/>
            <a:r>
              <a:rPr kumimoji="1"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Unavailable</a:t>
            </a:r>
            <a:r>
              <a:rPr kumimoji="1"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kumimoji="1"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in some scenarios</a:t>
            </a:r>
            <a:endParaRPr kumimoji="1" lang="en-US" altLang="zh-CN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308610" indent="-308610">
              <a:buFontTx/>
              <a:buChar char="-"/>
            </a:pPr>
            <a:r>
              <a:rPr kumimoji="1"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E.g., Server</a:t>
            </a:r>
            <a:r>
              <a:rPr kumimoji="1"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kumimoji="1"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failover</a:t>
            </a:r>
            <a:endParaRPr kumimoji="1" lang="en-US" altLang="zh-CN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0"/>
            <a:endParaRPr kumimoji="1" lang="en-US" altLang="zh-CN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-2379" y="5024971"/>
            <a:ext cx="852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[1]</a:t>
            </a:r>
            <a:r>
              <a:rPr kumimoji="1" lang="zh-CN" altLang="en-US" dirty="0"/>
              <a:t> </a:t>
            </a:r>
            <a:r>
              <a:rPr kumimoji="1" lang="en-GB" altLang="zh-CN" dirty="0"/>
              <a:t>https://tuftsdev.github.io/WebEngineering/spring2017/notes/ebay2006.pdf</a:t>
            </a:r>
            <a:endParaRPr kumimoji="1" lang="en-GB" altLang="zh-CN" dirty="0"/>
          </a:p>
          <a:p>
            <a:r>
              <a:rPr kumimoji="1" lang="en-US" altLang="zh-CN" dirty="0"/>
              <a:t>[2]</a:t>
            </a:r>
            <a:r>
              <a:rPr kumimoji="1" lang="zh-CN" altLang="en-US" dirty="0"/>
              <a:t> </a:t>
            </a:r>
            <a:r>
              <a:rPr kumimoji="1" lang="en-GB" altLang="zh-CN" dirty="0"/>
              <a:t>https://</a:t>
            </a:r>
            <a:r>
              <a:rPr kumimoji="1" lang="en-GB" altLang="zh-CN" dirty="0" err="1"/>
              <a:t>storage.googleapis.com</a:t>
            </a:r>
            <a:r>
              <a:rPr kumimoji="1" lang="en-GB" altLang="zh-CN" dirty="0"/>
              <a:t>/pub-tools-public-publication-data/pdf/38125.pdf</a:t>
            </a:r>
            <a:endParaRPr kumimoji="1" lang="zh-CN" altLang="en-US" dirty="0"/>
          </a:p>
        </p:txBody>
      </p:sp>
      <p:sp>
        <p:nvSpPr>
          <p:cNvPr id="20" name="Rectangle 13"/>
          <p:cNvSpPr/>
          <p:nvPr/>
        </p:nvSpPr>
        <p:spPr>
          <a:xfrm>
            <a:off x="4766423" y="3873991"/>
            <a:ext cx="4102342" cy="903700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kumimoji="1" lang="en-US" altLang="zh-CN" dirty="0"/>
              <a:t>We should mention that we can actually support availability &amp; distributed with techniques taught</a:t>
            </a:r>
            <a:endParaRPr lang="en-US" altLang="zh-CN" dirty="0">
              <a:latin typeface="Eras Medium IT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20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Scale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Horizontally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Middleware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129308"/>
            <a:ext cx="4834601" cy="4356826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No distributed TX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No ACID properties </a:t>
            </a:r>
            <a:endParaRPr kumimoji="1" lang="en-US" altLang="zh-CN" dirty="0"/>
          </a:p>
          <a:p>
            <a:pPr lvl="2"/>
            <a:r>
              <a:rPr kumimoji="1" lang="en-US" altLang="zh-CN" sz="1800" dirty="0"/>
              <a:t>Cannot to implement </a:t>
            </a:r>
            <a:r>
              <a:rPr kumimoji="1" lang="en-US" altLang="zh-CN" sz="1800" dirty="0" err="1"/>
              <a:t>AliPay</a:t>
            </a:r>
            <a:endParaRPr kumimoji="1" lang="en-US" altLang="zh-CN" sz="1800" dirty="0"/>
          </a:p>
          <a:p>
            <a:r>
              <a:rPr kumimoji="1" lang="en-US" altLang="zh-CN" dirty="0"/>
              <a:t>No join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Only support single read/write query </a:t>
            </a:r>
            <a:endParaRPr kumimoji="1" lang="en-US" altLang="zh-CN" dirty="0"/>
          </a:p>
          <a:p>
            <a:pPr lvl="2"/>
            <a:r>
              <a:rPr kumimoji="1" lang="en-US" altLang="zh-CN" sz="1900" dirty="0"/>
              <a:t>E.g., </a:t>
            </a:r>
            <a:r>
              <a:rPr kumimoji="1" lang="en-US" altLang="zh-CN" sz="1900" dirty="0">
                <a:latin typeface="Consolas" panose="020B0609020204030204" pitchFamily="49" charset="0"/>
                <a:cs typeface="Consolas" panose="020B0609020204030204" pitchFamily="49" charset="0"/>
              </a:rPr>
              <a:t>select * from xxx where ID = xxx; </a:t>
            </a:r>
            <a:endParaRPr kumimoji="1" lang="en-US" altLang="zh-CN" sz="1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zh-CN" dirty="0"/>
              <a:t>Similar semantic as key-value store!</a:t>
            </a:r>
            <a:endParaRPr kumimoji="1" lang="en-US" altLang="zh-CN" dirty="0"/>
          </a:p>
          <a:p>
            <a:r>
              <a:rPr kumimoji="1" lang="en-US" altLang="zh-CN" dirty="0"/>
              <a:t>Why not provide join?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E.g., using nested loop to implement</a:t>
            </a:r>
            <a:endParaRPr kumimoji="1" lang="en-US" altLang="zh-CN" dirty="0"/>
          </a:p>
          <a:p>
            <a:pPr lvl="2"/>
            <a:r>
              <a:rPr kumimoji="1" lang="en-US" altLang="zh-CN" sz="1900" dirty="0"/>
              <a:t>Inefficient! DBMS has many opts </a:t>
            </a:r>
            <a:endParaRPr kumimoji="1" lang="zh-CN" altLang="en-US" sz="1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949344" y="1129308"/>
            <a:ext cx="4059206" cy="2127422"/>
            <a:chOff x="357994" y="1610823"/>
            <a:chExt cx="5201620" cy="2363803"/>
          </a:xfrm>
        </p:grpSpPr>
        <p:sp>
          <p:nvSpPr>
            <p:cNvPr id="6" name="矩形 5"/>
            <p:cNvSpPr/>
            <p:nvPr/>
          </p:nvSpPr>
          <p:spPr>
            <a:xfrm>
              <a:off x="357994" y="2204151"/>
              <a:ext cx="5181019" cy="3858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Middleware</a:t>
              </a:r>
              <a:endPara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78595" y="2728706"/>
              <a:ext cx="1543282" cy="3858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SQL</a:t>
              </a:r>
              <a:endPara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652860" y="1611552"/>
              <a:ext cx="867465" cy="3858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App</a:t>
              </a:r>
              <a:endPara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423816" y="1610823"/>
              <a:ext cx="867465" cy="3858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App</a:t>
              </a:r>
              <a:endPara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197464" y="2728706"/>
              <a:ext cx="1543282" cy="3858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SQL</a:t>
              </a:r>
              <a:endPara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016332" y="2728706"/>
              <a:ext cx="1543282" cy="3858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SQL</a:t>
              </a:r>
              <a:endPara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60011" y="3256480"/>
              <a:ext cx="1239062" cy="7181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Shard1</a:t>
              </a:r>
              <a:endParaRPr kumimoji="1"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</a:endParaRPr>
            </a:p>
            <a:p>
              <a:pPr algn="ctr"/>
              <a:r>
                <a:rPr kumimoji="1"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(1-33)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309191" y="3256480"/>
              <a:ext cx="1239062" cy="7181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Shard2</a:t>
              </a:r>
              <a:endParaRPr kumimoji="1"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</a:endParaRPr>
            </a:p>
            <a:p>
              <a:pPr algn="ctr"/>
              <a:r>
                <a:rPr kumimoji="1"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(34-66)</a:t>
              </a:r>
              <a:endParaRPr lang="zh-CN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051981" y="3253261"/>
              <a:ext cx="1354095" cy="7181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Shard3</a:t>
              </a:r>
              <a:endParaRPr kumimoji="1"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</a:endParaRPr>
            </a:p>
            <a:p>
              <a:pPr algn="ctr"/>
              <a:r>
                <a:rPr kumimoji="1" lang="en-US" altLang="zh-CN" b="1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(67-100)</a:t>
              </a:r>
              <a:endParaRPr lang="zh-CN" altLang="en-US" dirty="0"/>
            </a:p>
          </p:txBody>
        </p:sp>
      </p:grpSp>
      <p:sp>
        <p:nvSpPr>
          <p:cNvPr id="16" name="Rectangle 13"/>
          <p:cNvSpPr/>
          <p:nvPr/>
        </p:nvSpPr>
        <p:spPr>
          <a:xfrm>
            <a:off x="5329377" y="4264970"/>
            <a:ext cx="3367981" cy="626701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kumimoji="1" lang="en-US" altLang="zh-CN" dirty="0"/>
              <a:t>Not implemented </a:t>
            </a:r>
            <a:r>
              <a:rPr kumimoji="1" lang="en-US" altLang="zh-CN" b="1" dirty="0">
                <a:solidFill>
                  <a:srgbClr val="C00000"/>
                </a:solidFill>
              </a:rPr>
              <a:t>that time</a:t>
            </a:r>
            <a:r>
              <a:rPr kumimoji="1" lang="en-US" altLang="zh-CN" dirty="0"/>
              <a:t>. 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But are now supported. 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Implementing SQL </a:t>
            </a:r>
            <a:r>
              <a:rPr kumimoji="1" lang="en-US" altLang="zh-CN" dirty="0" err="1"/>
              <a:t>scalably</a:t>
            </a:r>
            <a:r>
              <a:rPr kumimoji="1" lang="en-US" altLang="zh-CN" dirty="0"/>
              <a:t> is challenging that time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Picture 2" descr="http://features.cgsociety.org/newgallerycrits/g85/211485/211485_1140184858.jpg"/>
          <p:cNvPicPr>
            <a:picLocks noChangeAspect="1" noChangeArrowheads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 bwMode="auto">
          <a:xfrm>
            <a:off x="1044085" y="1142582"/>
            <a:ext cx="7055830" cy="4176234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4366950" y="2137420"/>
            <a:ext cx="3366755" cy="27185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335" dirty="0">
                <a:solidFill>
                  <a:schemeClr val="bg1"/>
                </a:solidFill>
              </a:rPr>
              <a:t>From SQL to query plan</a:t>
            </a:r>
            <a:endParaRPr lang="en-US" altLang="zh-CN" sz="2335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335" dirty="0">
                <a:solidFill>
                  <a:schemeClr val="bg1"/>
                </a:solidFill>
              </a:rPr>
              <a:t>Query planning &amp; opt</a:t>
            </a:r>
            <a:endParaRPr lang="en-US" altLang="zh-CN" sz="2335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335" dirty="0">
                <a:solidFill>
                  <a:schemeClr val="bg1"/>
                </a:solidFill>
              </a:rPr>
              <a:t>Partitioning  </a:t>
            </a:r>
            <a:endParaRPr lang="en-US" altLang="zh-CN" sz="2335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335" dirty="0">
                <a:solidFill>
                  <a:schemeClr val="bg1"/>
                </a:solidFill>
              </a:rPr>
              <a:t>Buffer management</a:t>
            </a:r>
            <a:endParaRPr lang="en-US" altLang="zh-CN" sz="2335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335" dirty="0">
                <a:solidFill>
                  <a:schemeClr val="bg1"/>
                </a:solidFill>
              </a:rPr>
              <a:t>……</a:t>
            </a:r>
            <a:endParaRPr lang="en-US" altLang="zh-CN" sz="2335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91081" y="1261877"/>
            <a:ext cx="5652919" cy="1102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335" dirty="0">
                <a:solidFill>
                  <a:schemeClr val="bg1"/>
                </a:solidFill>
              </a:rPr>
              <a:t>2PL OCC MVCC 2PC </a:t>
            </a:r>
            <a:r>
              <a:rPr lang="en-US" altLang="zh-CN" sz="2335" dirty="0" err="1">
                <a:solidFill>
                  <a:schemeClr val="bg1"/>
                </a:solidFill>
              </a:rPr>
              <a:t>Paxos</a:t>
            </a:r>
            <a:r>
              <a:rPr lang="en-US" altLang="zh-CN" sz="2335" dirty="0">
                <a:solidFill>
                  <a:schemeClr val="bg1"/>
                </a:solidFill>
              </a:rPr>
              <a:t>, …</a:t>
            </a:r>
            <a:endParaRPr lang="en-US" altLang="zh-CN" sz="2335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335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</a:rPr>
              <a:t>The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term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“NoSQL”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</a:rPr>
              <a:t>First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use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in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1988[1],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used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to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describe</a:t>
            </a:r>
            <a:r>
              <a:rPr kumimoji="1" lang="zh-CN" altLang="en-US" dirty="0">
                <a:latin typeface="+mn-lt"/>
              </a:rPr>
              <a:t> </a:t>
            </a:r>
            <a:endParaRPr kumimoji="1" lang="en-US" altLang="zh-CN" dirty="0">
              <a:latin typeface="+mn-lt"/>
            </a:endParaRPr>
          </a:p>
          <a:p>
            <a:pPr lvl="1"/>
            <a:r>
              <a:rPr kumimoji="1" lang="en-US" altLang="zh-CN" dirty="0">
                <a:latin typeface="+mn-lt"/>
              </a:rPr>
              <a:t>An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RDBMS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not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using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SQL</a:t>
            </a:r>
            <a:endParaRPr kumimoji="1" lang="en-US" altLang="zh-CN" dirty="0">
              <a:latin typeface="+mn-lt"/>
            </a:endParaRPr>
          </a:p>
          <a:p>
            <a:r>
              <a:rPr kumimoji="1" lang="en-US" altLang="zh-CN" dirty="0">
                <a:latin typeface="+mn-lt"/>
              </a:rPr>
              <a:t>Reintroduced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in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2009[2],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during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the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meetup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for</a:t>
            </a:r>
            <a:r>
              <a:rPr kumimoji="1" lang="zh-CN" altLang="en-US" dirty="0">
                <a:latin typeface="+mn-lt"/>
              </a:rPr>
              <a:t> </a:t>
            </a:r>
            <a:endParaRPr kumimoji="1" lang="en-US" altLang="zh-CN" dirty="0">
              <a:latin typeface="+mn-lt"/>
            </a:endParaRPr>
          </a:p>
          <a:p>
            <a:pPr lvl="1"/>
            <a:r>
              <a:rPr kumimoji="1" lang="en-US" altLang="zh-CN" dirty="0">
                <a:latin typeface="+mn-lt"/>
              </a:rPr>
              <a:t>O</a:t>
            </a:r>
            <a:r>
              <a:rPr kumimoji="1" lang="en-GB" altLang="zh-CN" dirty="0">
                <a:latin typeface="+mn-lt"/>
              </a:rPr>
              <a:t>pen-source distributed, non-relational databases</a:t>
            </a:r>
            <a:endParaRPr kumimoji="1" lang="en-GB" altLang="zh-CN" dirty="0">
              <a:latin typeface="+mn-lt"/>
            </a:endParaRPr>
          </a:p>
          <a:p>
            <a:r>
              <a:rPr kumimoji="1" lang="en-GB" altLang="zh-CN" dirty="0"/>
              <a:t>Why not implement SQL scalable, instead of building middleware in existing SQL-based system or propose new NoSQL systems? 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48180" y="5029196"/>
            <a:ext cx="8538620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40" dirty="0"/>
              <a:t>[1]</a:t>
            </a:r>
            <a:r>
              <a:rPr lang="zh-CN" altLang="en-US" sz="1440" dirty="0"/>
              <a:t> https://en.wikipedia.org/wiki/Strozzi_NoSQL</a:t>
            </a:r>
            <a:endParaRPr lang="en-US" altLang="zh-CN" sz="1440" dirty="0"/>
          </a:p>
          <a:p>
            <a:r>
              <a:rPr lang="en-US" altLang="zh-CN" sz="1440" dirty="0"/>
              <a:t>[2]</a:t>
            </a:r>
            <a:r>
              <a:rPr lang="zh-CN" altLang="en-US" sz="1440" dirty="0"/>
              <a:t> </a:t>
            </a:r>
            <a:r>
              <a:rPr lang="en-GB" altLang="zh-CN" sz="1440" dirty="0"/>
              <a:t>https://</a:t>
            </a:r>
            <a:r>
              <a:rPr lang="en-GB" altLang="zh-CN" sz="1440" dirty="0" err="1"/>
              <a:t>web.archive.org</a:t>
            </a:r>
            <a:r>
              <a:rPr lang="en-GB" altLang="zh-CN" sz="1440" dirty="0"/>
              <a:t>/web/20110716174012/http://</a:t>
            </a:r>
            <a:r>
              <a:rPr lang="en-GB" altLang="zh-CN" sz="1440" dirty="0" err="1"/>
              <a:t>blog.sym-link.com</a:t>
            </a:r>
            <a:r>
              <a:rPr lang="en-GB" altLang="zh-CN" sz="1440" dirty="0"/>
              <a:t>/2009/05/12/nosql_2009.html</a:t>
            </a:r>
            <a:endParaRPr lang="zh-CN" altLang="en-US" sz="1440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NoSQL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Build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scratch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does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NoSQL</a:t>
            </a:r>
            <a:r>
              <a:rPr kumimoji="1" lang="zh-CN" altLang="en-US" dirty="0"/>
              <a:t> </a:t>
            </a:r>
            <a:r>
              <a:rPr kumimoji="1" lang="en-US" altLang="zh-CN" dirty="0"/>
              <a:t>make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trade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off?</a:t>
            </a:r>
            <a:endParaRPr kumimoji="1" lang="en-US" altLang="zh-CN" dirty="0"/>
          </a:p>
          <a:p>
            <a:pPr marL="417195" lvl="1" indent="-342900">
              <a:buFont typeface="+mj-lt"/>
              <a:buAutoNum type="arabicPeriod"/>
            </a:pPr>
            <a:r>
              <a:rPr kumimoji="1" lang="en-US" altLang="zh-CN" dirty="0"/>
              <a:t>Specific</a:t>
            </a:r>
            <a:r>
              <a:rPr kumimoji="1" lang="zh-CN" altLang="en-US" dirty="0"/>
              <a:t> </a:t>
            </a:r>
            <a:r>
              <a:rPr kumimoji="1" lang="en-US" altLang="zh-CN" dirty="0"/>
              <a:t>(simplified) 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en-US" altLang="zh-CN" dirty="0"/>
          </a:p>
          <a:p>
            <a:pPr marL="417195" lvl="1" indent="-342900">
              <a:buFont typeface="+mj-lt"/>
              <a:buAutoNum type="arabicPeriod"/>
            </a:pPr>
            <a:r>
              <a:rPr kumimoji="1" lang="en-US" altLang="zh-CN" dirty="0"/>
              <a:t>Weaken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Transaction</a:t>
            </a:r>
            <a:endParaRPr kumimoji="1" lang="en-US" altLang="zh-CN" dirty="0"/>
          </a:p>
          <a:p>
            <a:pPr marL="417195" lvl="1" indent="-342900">
              <a:buFont typeface="+mj-lt"/>
              <a:buAutoNum type="arabicPeriod"/>
            </a:pPr>
            <a:r>
              <a:rPr kumimoji="1" lang="en-US" altLang="zh-CN" dirty="0"/>
              <a:t>Async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Replication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13182" y="4235944"/>
            <a:ext cx="6594754" cy="505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" defTabSz="914400">
              <a:lnSpc>
                <a:spcPct val="120000"/>
              </a:lnSpc>
              <a:spcBef>
                <a:spcPct val="20000"/>
              </a:spcBef>
            </a:pPr>
            <a:r>
              <a:rPr kumimoji="1" lang="en-US" altLang="zh-CN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ndara" panose="020E0502030303020204" pitchFamily="34" charset="0"/>
              </a:rPr>
              <a:t>Sacrifice</a:t>
            </a:r>
            <a:r>
              <a:rPr kumimoji="1"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ndara" panose="020E0502030303020204" pitchFamily="34" charset="0"/>
              </a:rPr>
              <a:t> </a:t>
            </a:r>
            <a:r>
              <a:rPr kumimoji="1" lang="en-US" altLang="zh-CN" sz="2400" b="1" dirty="0">
                <a:solidFill>
                  <a:srgbClr val="C00000"/>
                </a:solidFill>
                <a:latin typeface="Candara" panose="020E0502030303020204" pitchFamily="34" charset="0"/>
              </a:rPr>
              <a:t>consistency</a:t>
            </a:r>
            <a:r>
              <a:rPr kumimoji="1"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ndara" panose="020E0502030303020204" pitchFamily="34" charset="0"/>
              </a:rPr>
              <a:t> </a:t>
            </a:r>
            <a:r>
              <a:rPr kumimoji="1" lang="en-US" altLang="zh-CN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ndara" panose="020E0502030303020204" pitchFamily="34" charset="0"/>
              </a:rPr>
              <a:t>for</a:t>
            </a:r>
            <a:r>
              <a:rPr kumimoji="1"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ndara" panose="020E0502030303020204" pitchFamily="34" charset="0"/>
              </a:rPr>
              <a:t> </a:t>
            </a:r>
            <a:r>
              <a:rPr kumimoji="1" lang="en-US" altLang="zh-CN" sz="2400" b="1" dirty="0">
                <a:solidFill>
                  <a:srgbClr val="C00000"/>
                </a:solidFill>
                <a:latin typeface="Candara" panose="020E0502030303020204" pitchFamily="34" charset="0"/>
              </a:rPr>
              <a:t>scalability</a:t>
            </a:r>
            <a:r>
              <a:rPr kumimoji="1" lang="zh-CN" altLang="en-US" sz="2400" b="1" dirty="0">
                <a:solidFill>
                  <a:srgbClr val="C00000"/>
                </a:solidFill>
                <a:latin typeface="Candara" panose="020E0502030303020204" pitchFamily="34" charset="0"/>
              </a:rPr>
              <a:t> </a:t>
            </a:r>
            <a:r>
              <a:rPr kumimoji="1" lang="en-US" altLang="zh-CN" sz="2400" b="1" dirty="0">
                <a:solidFill>
                  <a:srgbClr val="C00000"/>
                </a:solidFill>
                <a:latin typeface="Candara" panose="020E0502030303020204" pitchFamily="34" charset="0"/>
              </a:rPr>
              <a:t>&amp;</a:t>
            </a:r>
            <a:r>
              <a:rPr kumimoji="1" lang="zh-CN" altLang="en-US" sz="2400" b="1" dirty="0">
                <a:solidFill>
                  <a:srgbClr val="C00000"/>
                </a:solidFill>
                <a:latin typeface="Candara" panose="020E0502030303020204" pitchFamily="34" charset="0"/>
              </a:rPr>
              <a:t> </a:t>
            </a:r>
            <a:r>
              <a:rPr kumimoji="1" lang="en-US" altLang="zh-CN" sz="2400" b="1" dirty="0">
                <a:solidFill>
                  <a:srgbClr val="C00000"/>
                </a:solidFill>
                <a:latin typeface="Candara" panose="020E0502030303020204" pitchFamily="34" charset="0"/>
              </a:rPr>
              <a:t>availability</a:t>
            </a:r>
            <a:endParaRPr kumimoji="1" lang="en-US" altLang="zh-CN" sz="2400" b="1" dirty="0">
              <a:solidFill>
                <a:srgbClr val="C00000"/>
              </a:solidFill>
              <a:latin typeface="Candara" panose="020E0502030303020204" pitchFamily="34" charset="0"/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2930932" y="2333767"/>
            <a:ext cx="289939" cy="17431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20"/>
          </a:p>
        </p:txBody>
      </p:sp>
      <p:sp>
        <p:nvSpPr>
          <p:cNvPr id="9" name="下箭头 8"/>
          <p:cNvSpPr/>
          <p:nvPr/>
        </p:nvSpPr>
        <p:spPr>
          <a:xfrm rot="16200000">
            <a:off x="4758573" y="1320861"/>
            <a:ext cx="339733" cy="7128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20"/>
          </a:p>
        </p:txBody>
      </p:sp>
      <p:sp>
        <p:nvSpPr>
          <p:cNvPr id="10" name="矩形 9"/>
          <p:cNvSpPr/>
          <p:nvPr/>
        </p:nvSpPr>
        <p:spPr>
          <a:xfrm>
            <a:off x="5544107" y="1479056"/>
            <a:ext cx="372595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ndara" panose="020E0502030303020204" pitchFamily="34" charset="0"/>
              </a:rPr>
              <a:t>Reducing</a:t>
            </a:r>
            <a:r>
              <a:rPr kumimoji="1" lang="zh-CN" altLang="en-US" sz="2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ndara" panose="020E0502030303020204" pitchFamily="34" charset="0"/>
              </a:rPr>
              <a:t> </a:t>
            </a:r>
            <a:r>
              <a:rPr kumimoji="1" lang="en-US" altLang="zh-CN" sz="2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ndara" panose="020E0502030303020204" pitchFamily="34" charset="0"/>
              </a:rPr>
              <a:t>the</a:t>
            </a:r>
            <a:r>
              <a:rPr kumimoji="1" lang="zh-CN" altLang="en-US" sz="2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ndara" panose="020E0502030303020204" pitchFamily="34" charset="0"/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  <a:latin typeface="Candara" panose="020E0502030303020204" pitchFamily="34" charset="0"/>
              </a:rPr>
              <a:t>complexity</a:t>
            </a:r>
            <a:r>
              <a:rPr kumimoji="1" lang="zh-CN" altLang="en-US" sz="2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ndara" panose="020E0502030303020204" pitchFamily="34" charset="0"/>
              </a:rPr>
              <a:t> </a:t>
            </a:r>
            <a:endParaRPr kumimoji="1" lang="en-US" altLang="zh-CN" sz="2200" b="1" dirty="0">
              <a:solidFill>
                <a:srgbClr val="000000">
                  <a:lumMod val="75000"/>
                  <a:lumOff val="25000"/>
                </a:srgbClr>
              </a:solidFill>
              <a:latin typeface="Candara" panose="020E0502030303020204" pitchFamily="34" charset="0"/>
            </a:endParaRPr>
          </a:p>
          <a:p>
            <a:r>
              <a:rPr lang="en-US" altLang="zh-CN" sz="2200" dirty="0"/>
              <a:t>e.g., distributed query plan,</a:t>
            </a:r>
            <a:endParaRPr lang="en-US" altLang="zh-CN" sz="2200" dirty="0"/>
          </a:p>
          <a:p>
            <a:r>
              <a:rPr lang="en-US" altLang="zh-CN" sz="2200" dirty="0"/>
              <a:t>join support, etc.</a:t>
            </a:r>
            <a:endParaRPr lang="zh-CN" altLang="en-US" sz="2200" dirty="0"/>
          </a:p>
        </p:txBody>
      </p:sp>
      <p:sp>
        <p:nvSpPr>
          <p:cNvPr id="11" name="下箭头 10"/>
          <p:cNvSpPr/>
          <p:nvPr/>
        </p:nvSpPr>
        <p:spPr>
          <a:xfrm>
            <a:off x="1771007" y="3056916"/>
            <a:ext cx="289939" cy="1020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2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Specific</a:t>
            </a:r>
            <a:r>
              <a:rPr kumimoji="1" lang="zh-CN" altLang="en-US" dirty="0"/>
              <a:t> </a:t>
            </a:r>
            <a:r>
              <a:rPr kumimoji="1" lang="en-US" altLang="zh-CN" dirty="0"/>
              <a:t>(Simplified from SQL)</a:t>
            </a:r>
            <a:r>
              <a:rPr kumimoji="1" lang="zh-CN" altLang="en-US" dirty="0"/>
              <a:t> </a:t>
            </a:r>
            <a:r>
              <a:rPr kumimoji="1" lang="en-US" altLang="zh-CN" dirty="0"/>
              <a:t>Da</a:t>
            </a:r>
            <a:r>
              <a:rPr kumimoji="1" lang="en-US" altLang="zh-CN" dirty="0">
                <a:latin typeface="+mn-lt"/>
              </a:rPr>
              <a:t>t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585692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+mn-lt"/>
              </a:rPr>
              <a:t>All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records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can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be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+mn-lt"/>
              </a:rPr>
              <a:t>found</a:t>
            </a:r>
            <a:r>
              <a:rPr kumimoji="1" lang="zh-CN" alt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+mn-lt"/>
              </a:rPr>
              <a:t>by</a:t>
            </a:r>
            <a:r>
              <a:rPr kumimoji="1" lang="zh-CN" alt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+mn-lt"/>
              </a:rPr>
              <a:t>simple</a:t>
            </a:r>
            <a:r>
              <a:rPr kumimoji="1" lang="zh-CN" alt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+mn-lt"/>
              </a:rPr>
              <a:t>lookup</a:t>
            </a:r>
            <a:endParaRPr kumimoji="1" lang="en-US" altLang="zh-CN" dirty="0">
              <a:latin typeface="+mn-lt"/>
            </a:endParaRPr>
          </a:p>
          <a:p>
            <a:pPr marL="417195" lvl="1" indent="-342900">
              <a:buFont typeface="+mj-lt"/>
              <a:buAutoNum type="arabicPeriod"/>
            </a:pPr>
            <a:r>
              <a:rPr kumimoji="1" lang="en-US" altLang="zh-CN" dirty="0">
                <a:solidFill>
                  <a:schemeClr val="accent1"/>
                </a:solidFill>
                <a:latin typeface="+mn-lt"/>
              </a:rPr>
              <a:t>Key-Value</a:t>
            </a:r>
            <a:r>
              <a:rPr kumimoji="1" lang="zh-CN" altLang="en-US" dirty="0">
                <a:solidFill>
                  <a:schemeClr val="accent1"/>
                </a:solidFill>
                <a:latin typeface="+mn-lt"/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  <a:latin typeface="+mn-lt"/>
              </a:rPr>
              <a:t>store</a:t>
            </a:r>
            <a:endParaRPr kumimoji="1" lang="en-US" altLang="zh-CN" dirty="0">
              <a:solidFill>
                <a:schemeClr val="accent1"/>
              </a:solidFill>
              <a:latin typeface="+mn-lt"/>
            </a:endParaRPr>
          </a:p>
          <a:p>
            <a:pPr marL="417195" lvl="1" indent="-342900">
              <a:buFont typeface="+mj-lt"/>
              <a:buAutoNum type="arabicPeriod"/>
            </a:pPr>
            <a:r>
              <a:rPr kumimoji="1" lang="en-US" altLang="zh-CN" dirty="0">
                <a:solidFill>
                  <a:schemeClr val="accent1"/>
                </a:solidFill>
                <a:latin typeface="+mn-lt"/>
              </a:rPr>
              <a:t>Document</a:t>
            </a:r>
            <a:r>
              <a:rPr kumimoji="1" lang="en-US" altLang="zh-CN" dirty="0">
                <a:latin typeface="+mn-lt"/>
              </a:rPr>
              <a:t> (</a:t>
            </a:r>
            <a:r>
              <a:rPr kumimoji="1" lang="en-US" altLang="zh-CN" dirty="0"/>
              <a:t>key -&gt; JSON</a:t>
            </a:r>
            <a:r>
              <a:rPr kumimoji="1" lang="en-US" altLang="zh-CN" dirty="0">
                <a:latin typeface="+mn-lt"/>
              </a:rPr>
              <a:t>)</a:t>
            </a:r>
            <a:endParaRPr kumimoji="1" lang="en-US" altLang="zh-CN" dirty="0">
              <a:latin typeface="+mn-lt"/>
            </a:endParaRPr>
          </a:p>
          <a:p>
            <a:pPr marL="417195" lvl="1" indent="-342900">
              <a:buFont typeface="+mj-lt"/>
              <a:buAutoNum type="arabicPeriod"/>
            </a:pPr>
            <a:r>
              <a:rPr kumimoji="1" lang="en-US" altLang="zh-CN" dirty="0">
                <a:solidFill>
                  <a:schemeClr val="accent1"/>
                </a:solidFill>
                <a:latin typeface="+mn-lt"/>
              </a:rPr>
              <a:t>Wide-Column</a:t>
            </a:r>
            <a:r>
              <a:rPr kumimoji="1" lang="zh-CN" altLang="en-US" dirty="0">
                <a:solidFill>
                  <a:schemeClr val="accent1"/>
                </a:solidFill>
                <a:latin typeface="+mn-lt"/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  <a:latin typeface="+mn-lt"/>
              </a:rPr>
              <a:t>Store</a:t>
            </a:r>
            <a:r>
              <a:rPr kumimoji="1" lang="en-US" altLang="zh-CN" dirty="0">
                <a:latin typeface="+mn-lt"/>
              </a:rPr>
              <a:t> </a:t>
            </a:r>
            <a:endParaRPr kumimoji="1" lang="en-US" altLang="zh-CN" dirty="0">
              <a:latin typeface="+mn-lt"/>
            </a:endParaRPr>
          </a:p>
          <a:p>
            <a:pPr lvl="2"/>
            <a:r>
              <a:rPr kumimoji="1" lang="en-US" altLang="zh-CN" sz="1800" dirty="0">
                <a:solidFill>
                  <a:srgbClr val="FF0000"/>
                </a:solidFill>
                <a:latin typeface="+mn-lt"/>
              </a:rPr>
              <a:t>A</a:t>
            </a:r>
            <a:r>
              <a:rPr kumimoji="1" lang="zh-CN" altLang="en-US" sz="1800" dirty="0">
                <a:solidFill>
                  <a:srgbClr val="FF0000"/>
                </a:solidFill>
                <a:latin typeface="+mn-lt"/>
              </a:rPr>
              <a:t> </a:t>
            </a:r>
            <a:r>
              <a:rPr kumimoji="1" lang="en-US" altLang="zh-CN" sz="1800" dirty="0">
                <a:solidFill>
                  <a:srgbClr val="FF0000"/>
                </a:solidFill>
                <a:latin typeface="+mn-lt"/>
              </a:rPr>
              <a:t>table-oriented</a:t>
            </a:r>
            <a:r>
              <a:rPr kumimoji="1" lang="zh-CN" altLang="en-US" sz="1800" dirty="0">
                <a:solidFill>
                  <a:srgbClr val="FF0000"/>
                </a:solidFill>
                <a:latin typeface="+mn-lt"/>
              </a:rPr>
              <a:t> </a:t>
            </a:r>
            <a:r>
              <a:rPr kumimoji="1" lang="en-US" altLang="zh-CN" sz="1800" dirty="0">
                <a:solidFill>
                  <a:srgbClr val="FF0000"/>
                </a:solidFill>
                <a:latin typeface="+mn-lt"/>
              </a:rPr>
              <a:t>model</a:t>
            </a:r>
            <a:endParaRPr kumimoji="1" lang="en-US" altLang="zh-CN" sz="1800" dirty="0">
              <a:latin typeface="+mn-lt"/>
            </a:endParaRPr>
          </a:p>
          <a:p>
            <a:pPr lvl="2"/>
            <a:r>
              <a:rPr kumimoji="1" lang="en-US" altLang="zh-CN" sz="1800" dirty="0">
                <a:latin typeface="+mn-lt"/>
              </a:rPr>
              <a:t>But</a:t>
            </a:r>
            <a:r>
              <a:rPr kumimoji="1" lang="zh-CN" altLang="en-US" sz="1800" dirty="0">
                <a:latin typeface="+mn-lt"/>
              </a:rPr>
              <a:t> </a:t>
            </a:r>
            <a:r>
              <a:rPr kumimoji="1" lang="en-US" altLang="zh-CN" sz="1800" dirty="0">
                <a:latin typeface="+mn-lt"/>
              </a:rPr>
              <a:t>its</a:t>
            </a:r>
            <a:r>
              <a:rPr kumimoji="1" lang="zh-CN" altLang="en-US" sz="1800" dirty="0">
                <a:latin typeface="+mn-lt"/>
              </a:rPr>
              <a:t> </a:t>
            </a:r>
            <a:r>
              <a:rPr lang="en-GB" altLang="zh-CN" sz="1800" dirty="0">
                <a:latin typeface="+mn-lt"/>
              </a:rPr>
              <a:t>columns can vary from row to row in the same table</a:t>
            </a:r>
            <a:endParaRPr lang="en-GB" altLang="zh-CN" sz="1800" dirty="0">
              <a:latin typeface="+mn-lt"/>
            </a:endParaRPr>
          </a:p>
          <a:p>
            <a:pPr lvl="2"/>
            <a:endParaRPr lang="en-GB" altLang="zh-CN" dirty="0">
              <a:latin typeface="+mn-lt"/>
            </a:endParaRPr>
          </a:p>
          <a:p>
            <a:pPr lvl="2"/>
            <a:endParaRPr lang="en-GB" altLang="zh-CN" sz="1800" dirty="0">
              <a:latin typeface="+mn-lt"/>
            </a:endParaRPr>
          </a:p>
          <a:p>
            <a:r>
              <a:rPr lang="en-GB" altLang="zh-CN" dirty="0">
                <a:latin typeface="+mn-lt"/>
              </a:rPr>
              <a:t>Why? </a:t>
            </a:r>
            <a:endParaRPr lang="en-GB" altLang="zh-CN" dirty="0">
              <a:latin typeface="+mn-lt"/>
            </a:endParaRPr>
          </a:p>
          <a:p>
            <a:pPr lvl="1"/>
            <a:r>
              <a:rPr lang="en-GB" altLang="zh-CN" dirty="0">
                <a:latin typeface="+mn-lt"/>
              </a:rPr>
              <a:t>Easy to build from scratch, can focus on being more scalable!</a:t>
            </a:r>
            <a:endParaRPr lang="en-GB" altLang="zh-CN" dirty="0">
              <a:latin typeface="+mn-lt"/>
            </a:endParaRPr>
          </a:p>
          <a:p>
            <a:pPr lvl="1"/>
            <a:r>
              <a:rPr lang="en-GB" altLang="zh-CN" dirty="0">
                <a:latin typeface="+mn-lt"/>
              </a:rPr>
              <a:t>E.g., no need to support complex query languages in SQL</a:t>
            </a:r>
            <a:endParaRPr lang="en-GB" altLang="zh-CN" dirty="0">
              <a:latin typeface="+mn-lt"/>
            </a:endParaRPr>
          </a:p>
          <a:p>
            <a:pPr lvl="1"/>
            <a:endParaRPr lang="en-GB" altLang="zh-CN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37" name="组合 36"/>
          <p:cNvGrpSpPr/>
          <p:nvPr/>
        </p:nvGrpSpPr>
        <p:grpSpPr>
          <a:xfrm>
            <a:off x="4758113" y="1669777"/>
            <a:ext cx="2758408" cy="453650"/>
            <a:chOff x="4560734" y="2065412"/>
            <a:chExt cx="3064898" cy="504056"/>
          </a:xfrm>
        </p:grpSpPr>
        <p:sp>
          <p:nvSpPr>
            <p:cNvPr id="6" name="矩形 5"/>
            <p:cNvSpPr/>
            <p:nvPr/>
          </p:nvSpPr>
          <p:spPr>
            <a:xfrm>
              <a:off x="4560734" y="2065412"/>
              <a:ext cx="1038531" cy="5040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key</a:t>
              </a:r>
              <a:endParaRPr kumimoji="1" lang="zh-CN" altLang="en-US" sz="252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587101" y="2065412"/>
              <a:ext cx="1038531" cy="5040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Alice</a:t>
              </a:r>
              <a:endParaRPr kumimoji="1" lang="zh-CN" altLang="en-US" sz="252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9" name="直线箭头连接符 8"/>
            <p:cNvCxnSpPr>
              <a:stCxn id="6" idx="3"/>
              <a:endCxn id="7" idx="1"/>
            </p:cNvCxnSpPr>
            <p:nvPr/>
          </p:nvCxnSpPr>
          <p:spPr>
            <a:xfrm>
              <a:off x="5599265" y="2317440"/>
              <a:ext cx="98783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4758113" y="2292620"/>
            <a:ext cx="4385887" cy="453650"/>
            <a:chOff x="4560734" y="2676822"/>
            <a:chExt cx="4873207" cy="504056"/>
          </a:xfrm>
        </p:grpSpPr>
        <p:sp>
          <p:nvSpPr>
            <p:cNvPr id="17" name="矩形 16"/>
            <p:cNvSpPr/>
            <p:nvPr/>
          </p:nvSpPr>
          <p:spPr>
            <a:xfrm>
              <a:off x="4560734" y="2676822"/>
              <a:ext cx="1038531" cy="5040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key</a:t>
              </a:r>
              <a:endParaRPr kumimoji="1" lang="zh-CN" altLang="en-US" sz="252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587100" y="2676822"/>
              <a:ext cx="2846841" cy="5040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Name:</a:t>
              </a:r>
              <a:r>
                <a:rPr kumimoji="1" lang="zh-CN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kumimoji="1" lang="en-US" altLang="zh-C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Alice,</a:t>
              </a:r>
              <a:r>
                <a:rPr kumimoji="1" lang="zh-CN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kumimoji="1" lang="en-US" altLang="zh-C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Age:10</a:t>
              </a:r>
              <a:endParaRPr kumimoji="1" lang="zh-CN" altLang="en-US" sz="252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9" name="直线箭头连接符 18"/>
            <p:cNvCxnSpPr>
              <a:stCxn id="17" idx="3"/>
              <a:endCxn id="18" idx="1"/>
            </p:cNvCxnSpPr>
            <p:nvPr/>
          </p:nvCxnSpPr>
          <p:spPr>
            <a:xfrm>
              <a:off x="5599265" y="2928850"/>
              <a:ext cx="98783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1323331" y="3533281"/>
            <a:ext cx="6777061" cy="764375"/>
            <a:chOff x="1551608" y="4381499"/>
            <a:chExt cx="7632848" cy="1015571"/>
          </a:xfrm>
        </p:grpSpPr>
        <p:sp>
          <p:nvSpPr>
            <p:cNvPr id="28" name="矩形 27"/>
            <p:cNvSpPr/>
            <p:nvPr/>
          </p:nvSpPr>
          <p:spPr>
            <a:xfrm>
              <a:off x="1551608" y="4893014"/>
              <a:ext cx="1038531" cy="5040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key</a:t>
              </a:r>
              <a:endParaRPr kumimoji="1" lang="zh-CN" altLang="en-US" sz="252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3577975" y="4893014"/>
              <a:ext cx="1354515" cy="5040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Alice,10</a:t>
              </a:r>
              <a:endParaRPr kumimoji="1" lang="zh-CN" altLang="en-US" sz="252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30" name="直线箭头连接符 29"/>
            <p:cNvCxnSpPr>
              <a:stCxn id="28" idx="3"/>
              <a:endCxn id="29" idx="1"/>
            </p:cNvCxnSpPr>
            <p:nvPr/>
          </p:nvCxnSpPr>
          <p:spPr>
            <a:xfrm>
              <a:off x="2590139" y="5145042"/>
              <a:ext cx="98783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3654305" y="4416415"/>
              <a:ext cx="1364975" cy="4539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62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Name,</a:t>
              </a:r>
              <a:r>
                <a:rPr kumimoji="1" lang="zh-CN" altLang="en-US" sz="162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kumimoji="1" lang="en-US" altLang="zh-CN" sz="162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Age</a:t>
              </a:r>
              <a:endParaRPr lang="zh-CN" altLang="en-US" sz="1620" dirty="0"/>
            </a:p>
          </p:txBody>
        </p:sp>
        <p:sp>
          <p:nvSpPr>
            <p:cNvPr id="33" name="矩形 32"/>
            <p:cNvSpPr/>
            <p:nvPr/>
          </p:nvSpPr>
          <p:spPr>
            <a:xfrm>
              <a:off x="5227511" y="4893014"/>
              <a:ext cx="1038531" cy="5040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key</a:t>
              </a:r>
              <a:endParaRPr kumimoji="1" lang="zh-CN" altLang="en-US" sz="252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7253878" y="4893014"/>
              <a:ext cx="1930578" cy="5040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Alice@qq.com</a:t>
              </a:r>
              <a:endParaRPr kumimoji="1" lang="zh-CN" altLang="en-US" sz="252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35" name="直线箭头连接符 34"/>
            <p:cNvCxnSpPr>
              <a:stCxn id="33" idx="3"/>
              <a:endCxn id="34" idx="1"/>
            </p:cNvCxnSpPr>
            <p:nvPr/>
          </p:nvCxnSpPr>
          <p:spPr>
            <a:xfrm>
              <a:off x="6266042" y="5145042"/>
              <a:ext cx="98783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7863942" y="4381499"/>
              <a:ext cx="782266" cy="3795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62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Email</a:t>
              </a:r>
              <a:endParaRPr lang="zh-CN" altLang="en-US" sz="162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Weaken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Transaction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b="0" dirty="0">
                <a:latin typeface="+mn-lt"/>
              </a:rPr>
              <a:t>Data</a:t>
            </a:r>
            <a:r>
              <a:rPr kumimoji="1" lang="zh-CN" altLang="en-US" b="0" dirty="0">
                <a:latin typeface="+mn-lt"/>
              </a:rPr>
              <a:t> </a:t>
            </a:r>
            <a:r>
              <a:rPr kumimoji="1" lang="en-US" altLang="zh-CN" b="0">
                <a:latin typeface="+mn-lt"/>
              </a:rPr>
              <a:t>is</a:t>
            </a:r>
            <a:r>
              <a:rPr kumimoji="1" lang="zh-CN" altLang="en-US" b="0">
                <a:latin typeface="+mn-lt"/>
              </a:rPr>
              <a:t> </a:t>
            </a:r>
            <a:r>
              <a:rPr kumimoji="1" lang="en-US" altLang="zh-CN" b="0" dirty="0">
                <a:latin typeface="+mn-lt"/>
              </a:rPr>
              <a:t>partitioned</a:t>
            </a:r>
            <a:r>
              <a:rPr kumimoji="1" lang="zh-CN" altLang="en-US" b="0" dirty="0">
                <a:latin typeface="+mn-lt"/>
              </a:rPr>
              <a:t> </a:t>
            </a:r>
            <a:r>
              <a:rPr kumimoji="1" lang="en-US" altLang="zh-CN" b="0" dirty="0">
                <a:latin typeface="+mn-lt"/>
              </a:rPr>
              <a:t>across</a:t>
            </a:r>
            <a:r>
              <a:rPr kumimoji="1" lang="zh-CN" altLang="en-US" b="0" dirty="0">
                <a:latin typeface="+mn-lt"/>
              </a:rPr>
              <a:t> </a:t>
            </a:r>
            <a:r>
              <a:rPr kumimoji="1" lang="en-US" altLang="zh-CN" b="0" dirty="0">
                <a:latin typeface="+mn-lt"/>
              </a:rPr>
              <a:t>different</a:t>
            </a:r>
            <a:r>
              <a:rPr kumimoji="1" lang="zh-CN" altLang="en-US" b="0" dirty="0">
                <a:latin typeface="+mn-lt"/>
              </a:rPr>
              <a:t> </a:t>
            </a:r>
            <a:r>
              <a:rPr kumimoji="1" lang="en-US" altLang="zh-CN" b="0" dirty="0">
                <a:latin typeface="+mn-lt"/>
              </a:rPr>
              <a:t>servers</a:t>
            </a:r>
            <a:endParaRPr kumimoji="1" lang="en-US" altLang="zh-CN" b="0" dirty="0">
              <a:latin typeface="+mn-lt"/>
            </a:endParaRPr>
          </a:p>
          <a:p>
            <a:pPr lvl="1"/>
            <a:r>
              <a:rPr kumimoji="1" lang="en-US" altLang="zh-CN" dirty="0">
                <a:latin typeface="+mn-lt"/>
              </a:rPr>
              <a:t>Local TX: TX’s data only touches data on a single node</a:t>
            </a:r>
            <a:endParaRPr kumimoji="1" lang="en-US" altLang="zh-CN" dirty="0">
              <a:latin typeface="+mn-lt"/>
            </a:endParaRPr>
          </a:p>
          <a:p>
            <a:pPr lvl="1"/>
            <a:r>
              <a:rPr kumimoji="1" lang="en-US" altLang="zh-CN" dirty="0">
                <a:latin typeface="+mn-lt"/>
              </a:rPr>
              <a:t>Global TX: otherwise </a:t>
            </a:r>
            <a:endParaRPr kumimoji="1" lang="en-US" altLang="zh-CN" b="0" dirty="0">
              <a:latin typeface="+mn-lt"/>
            </a:endParaRPr>
          </a:p>
          <a:p>
            <a:r>
              <a:rPr kumimoji="1" lang="en-US" altLang="zh-CN" b="0" dirty="0"/>
              <a:t>Local TX can leverage existing single machine techniques (2PL)</a:t>
            </a:r>
            <a:endParaRPr kumimoji="1" lang="en-US" altLang="zh-CN" b="0" dirty="0"/>
          </a:p>
          <a:p>
            <a:r>
              <a:rPr kumimoji="1" lang="en-US" altLang="zh-CN" sz="1800" b="0" dirty="0"/>
              <a:t>Global TX: no support for transactions </a:t>
            </a:r>
            <a:endParaRPr kumimoji="1"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01215" y="4068998"/>
            <a:ext cx="934678" cy="12886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52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</a:t>
            </a:r>
            <a:endParaRPr kumimoji="1" lang="en-US" altLang="zh-CN" sz="252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kumimoji="1" lang="en-US" altLang="zh-CN" sz="252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A=0</a:t>
            </a:r>
            <a:endParaRPr kumimoji="1" lang="en-US" altLang="zh-CN" sz="252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kumimoji="1" lang="en-US" altLang="zh-CN" sz="252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B=0</a:t>
            </a:r>
            <a:endParaRPr kumimoji="1" lang="zh-CN" altLang="en-US" sz="252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67744" y="4068998"/>
            <a:ext cx="934678" cy="12886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52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S2</a:t>
            </a:r>
            <a:endParaRPr kumimoji="1" lang="en-US" altLang="zh-CN" sz="252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kumimoji="1" lang="en-US" altLang="zh-CN" sz="252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C=0</a:t>
            </a:r>
            <a:endParaRPr kumimoji="1" lang="en-US" altLang="zh-CN" sz="252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kumimoji="1" lang="en-US" altLang="zh-CN" sz="252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D=0</a:t>
            </a:r>
            <a:endParaRPr kumimoji="1" lang="zh-CN" altLang="en-US" sz="252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01882" y="3904561"/>
            <a:ext cx="1939698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20" dirty="0"/>
              <a:t>Local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Transaction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{</a:t>
            </a:r>
            <a:endParaRPr kumimoji="1" lang="en-US" altLang="zh-CN" sz="1620" dirty="0"/>
          </a:p>
          <a:p>
            <a:r>
              <a:rPr kumimoji="1" lang="zh-CN" altLang="en-US" sz="1620" dirty="0"/>
              <a:t>    </a:t>
            </a:r>
            <a:r>
              <a:rPr kumimoji="1" lang="en-US" altLang="zh-CN" sz="1620" dirty="0"/>
              <a:t>A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=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A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+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1</a:t>
            </a:r>
            <a:endParaRPr kumimoji="1" lang="en-US" altLang="zh-CN" sz="1620" dirty="0"/>
          </a:p>
          <a:p>
            <a:r>
              <a:rPr kumimoji="1" lang="zh-CN" altLang="en-US" sz="1620" dirty="0"/>
              <a:t>    </a:t>
            </a:r>
            <a:r>
              <a:rPr kumimoji="1" lang="en-US" altLang="zh-CN" sz="1620" dirty="0"/>
              <a:t>B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=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B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+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1</a:t>
            </a:r>
            <a:endParaRPr kumimoji="1" lang="en-US" altLang="zh-CN" sz="1620" dirty="0"/>
          </a:p>
          <a:p>
            <a:r>
              <a:rPr kumimoji="1" lang="en-US" altLang="zh-CN" sz="1620" dirty="0"/>
              <a:t>}</a:t>
            </a:r>
            <a:endParaRPr kumimoji="1" lang="zh-CN" altLang="en-US" sz="1620" dirty="0"/>
          </a:p>
        </p:txBody>
      </p:sp>
      <p:sp>
        <p:nvSpPr>
          <p:cNvPr id="6" name="文本框 5"/>
          <p:cNvSpPr txBox="1"/>
          <p:nvPr/>
        </p:nvSpPr>
        <p:spPr>
          <a:xfrm>
            <a:off x="6553200" y="3910829"/>
            <a:ext cx="2043893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20" dirty="0"/>
              <a:t>Global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Transaction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{</a:t>
            </a:r>
            <a:endParaRPr kumimoji="1" lang="en-US" altLang="zh-CN" sz="1620" dirty="0"/>
          </a:p>
          <a:p>
            <a:r>
              <a:rPr kumimoji="1" lang="zh-CN" altLang="en-US" sz="1620" dirty="0"/>
              <a:t>    </a:t>
            </a:r>
            <a:r>
              <a:rPr kumimoji="1" lang="en-US" altLang="zh-CN" sz="1620" dirty="0"/>
              <a:t>A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=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A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+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1</a:t>
            </a:r>
            <a:endParaRPr kumimoji="1" lang="en-US" altLang="zh-CN" sz="1620" dirty="0"/>
          </a:p>
          <a:p>
            <a:r>
              <a:rPr kumimoji="1" lang="zh-CN" altLang="en-US" sz="1620" dirty="0"/>
              <a:t>    </a:t>
            </a:r>
            <a:r>
              <a:rPr kumimoji="1" lang="en-US" altLang="zh-CN" sz="1620" dirty="0"/>
              <a:t>C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=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C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+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1</a:t>
            </a:r>
            <a:endParaRPr kumimoji="1" lang="en-US" altLang="zh-CN" sz="1620" dirty="0"/>
          </a:p>
          <a:p>
            <a:r>
              <a:rPr kumimoji="1" lang="en-US" altLang="zh-CN" sz="1620" dirty="0"/>
              <a:t>}</a:t>
            </a:r>
            <a:endParaRPr kumimoji="1" lang="zh-CN" altLang="en-US" sz="162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weakening 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Transaction?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b="0" dirty="0"/>
              <a:t>Support global TX is hard &amp; inefficient that time </a:t>
            </a:r>
            <a:endParaRPr kumimoji="1" lang="en-US" altLang="zh-CN" b="0" dirty="0"/>
          </a:p>
          <a:p>
            <a:pPr lvl="1"/>
            <a:r>
              <a:rPr kumimoji="1" lang="en-US" altLang="zh-CN" b="0" dirty="0"/>
              <a:t>2PL + 2PC + </a:t>
            </a:r>
            <a:r>
              <a:rPr kumimoji="1" lang="en-US" altLang="zh-CN" b="0" dirty="0" err="1"/>
              <a:t>Paxos</a:t>
            </a:r>
            <a:r>
              <a:rPr kumimoji="1" lang="en-US" altLang="zh-CN" b="0" dirty="0"/>
              <a:t> </a:t>
            </a:r>
            <a:endParaRPr kumimoji="1" lang="en-US" altLang="zh-CN" sz="2520" b="0" dirty="0"/>
          </a:p>
          <a:p>
            <a:pPr lvl="2"/>
            <a:r>
              <a:rPr kumimoji="1" lang="en-US" altLang="zh-CN" sz="1800" dirty="0"/>
              <a:t>Mature </a:t>
            </a:r>
            <a:r>
              <a:rPr kumimoji="1" lang="en-US" altLang="zh-CN" sz="1800" dirty="0" err="1"/>
              <a:t>Paxos</a:t>
            </a:r>
            <a:r>
              <a:rPr kumimoji="1" lang="en-US" altLang="zh-CN" sz="1800" dirty="0"/>
              <a:t> design dates back to 2006 (Chubby@OSDI’06)</a:t>
            </a:r>
            <a:endParaRPr kumimoji="1"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01215" y="4068998"/>
            <a:ext cx="934678" cy="12886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52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</a:t>
            </a:r>
            <a:endParaRPr kumimoji="1" lang="en-US" altLang="zh-CN" sz="252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kumimoji="1" lang="en-US" altLang="zh-CN" sz="252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A=0</a:t>
            </a:r>
            <a:endParaRPr kumimoji="1" lang="en-US" altLang="zh-CN" sz="252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kumimoji="1" lang="en-US" altLang="zh-CN" sz="252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B=0</a:t>
            </a:r>
            <a:endParaRPr kumimoji="1" lang="zh-CN" altLang="en-US" sz="252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67744" y="4068998"/>
            <a:ext cx="934678" cy="12886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52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S2</a:t>
            </a:r>
            <a:endParaRPr kumimoji="1" lang="en-US" altLang="zh-CN" sz="252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kumimoji="1" lang="en-US" altLang="zh-CN" sz="252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C=0</a:t>
            </a:r>
            <a:endParaRPr kumimoji="1" lang="en-US" altLang="zh-CN" sz="252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kumimoji="1" lang="en-US" altLang="zh-CN" sz="252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D=0</a:t>
            </a:r>
            <a:endParaRPr kumimoji="1" lang="zh-CN" altLang="en-US" sz="252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01882" y="3904561"/>
            <a:ext cx="1939698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20" dirty="0"/>
              <a:t>Local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Transaction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{</a:t>
            </a:r>
            <a:endParaRPr kumimoji="1" lang="en-US" altLang="zh-CN" sz="1620" dirty="0"/>
          </a:p>
          <a:p>
            <a:r>
              <a:rPr kumimoji="1" lang="zh-CN" altLang="en-US" sz="1620" dirty="0"/>
              <a:t>    </a:t>
            </a:r>
            <a:r>
              <a:rPr kumimoji="1" lang="en-US" altLang="zh-CN" sz="1620" dirty="0"/>
              <a:t>A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=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A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+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1</a:t>
            </a:r>
            <a:endParaRPr kumimoji="1" lang="en-US" altLang="zh-CN" sz="1620" dirty="0"/>
          </a:p>
          <a:p>
            <a:r>
              <a:rPr kumimoji="1" lang="zh-CN" altLang="en-US" sz="1620" dirty="0"/>
              <a:t>    </a:t>
            </a:r>
            <a:r>
              <a:rPr kumimoji="1" lang="en-US" altLang="zh-CN" sz="1620" dirty="0"/>
              <a:t>B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=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B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+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1</a:t>
            </a:r>
            <a:endParaRPr kumimoji="1" lang="en-US" altLang="zh-CN" sz="1620" dirty="0"/>
          </a:p>
          <a:p>
            <a:r>
              <a:rPr kumimoji="1" lang="en-US" altLang="zh-CN" sz="1620" dirty="0"/>
              <a:t>}</a:t>
            </a:r>
            <a:endParaRPr kumimoji="1" lang="zh-CN" altLang="en-US" sz="1620" dirty="0"/>
          </a:p>
        </p:txBody>
      </p:sp>
      <p:sp>
        <p:nvSpPr>
          <p:cNvPr id="6" name="文本框 5"/>
          <p:cNvSpPr txBox="1"/>
          <p:nvPr/>
        </p:nvSpPr>
        <p:spPr>
          <a:xfrm>
            <a:off x="6553200" y="3910829"/>
            <a:ext cx="2043893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20" dirty="0"/>
              <a:t>Global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Transaction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{</a:t>
            </a:r>
            <a:endParaRPr kumimoji="1" lang="en-US" altLang="zh-CN" sz="1620" dirty="0"/>
          </a:p>
          <a:p>
            <a:r>
              <a:rPr kumimoji="1" lang="zh-CN" altLang="en-US" sz="1620" dirty="0"/>
              <a:t>    </a:t>
            </a:r>
            <a:r>
              <a:rPr kumimoji="1" lang="en-US" altLang="zh-CN" sz="1620" dirty="0"/>
              <a:t>A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=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A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+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1</a:t>
            </a:r>
            <a:endParaRPr kumimoji="1" lang="en-US" altLang="zh-CN" sz="1620" dirty="0"/>
          </a:p>
          <a:p>
            <a:r>
              <a:rPr kumimoji="1" lang="zh-CN" altLang="en-US" sz="1620" dirty="0"/>
              <a:t>    </a:t>
            </a:r>
            <a:r>
              <a:rPr kumimoji="1" lang="en-US" altLang="zh-CN" sz="1620" dirty="0"/>
              <a:t>C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=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C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+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1</a:t>
            </a:r>
            <a:endParaRPr kumimoji="1" lang="en-US" altLang="zh-CN" sz="1620" dirty="0"/>
          </a:p>
          <a:p>
            <a:r>
              <a:rPr kumimoji="1" lang="en-US" altLang="zh-CN" sz="1620" dirty="0"/>
              <a:t>}</a:t>
            </a:r>
            <a:endParaRPr kumimoji="1" lang="zh-CN" altLang="en-US" sz="162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weakening 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Transaction?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GB" altLang="zh-CN" dirty="0"/>
              <a:t>Huge software overheads introduced by ACID transactions </a:t>
            </a:r>
            <a:endParaRPr kumimoji="1" lang="en-GB" altLang="zh-CN" dirty="0"/>
          </a:p>
          <a:p>
            <a:pPr lvl="1"/>
            <a:r>
              <a:rPr kumimoji="1" lang="en-GB" altLang="zh-CN" dirty="0"/>
              <a:t>Due to the strong properties even we don’t consider high availability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348" y="2104650"/>
            <a:ext cx="2462673" cy="19329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3568" y="4173804"/>
            <a:ext cx="2730235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2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Figure</a:t>
            </a:r>
            <a:r>
              <a:rPr kumimoji="1" lang="zh-CN" altLang="en-US" sz="162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kumimoji="1" lang="en-US" altLang="zh-CN" sz="162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from</a:t>
            </a:r>
            <a:r>
              <a:rPr kumimoji="1" lang="zh-CN" altLang="en-US" sz="162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kumimoji="1" lang="en-US" altLang="zh-CN" sz="162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slides</a:t>
            </a:r>
            <a:r>
              <a:rPr kumimoji="1" lang="zh-CN" altLang="en-US" sz="162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kumimoji="1" lang="en-US" altLang="zh-CN" sz="162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presented</a:t>
            </a:r>
            <a:r>
              <a:rPr kumimoji="1" lang="zh-CN" altLang="en-US" sz="162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 </a:t>
            </a:r>
            <a:endParaRPr kumimoji="1" lang="en-US" altLang="zh-CN" sz="162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  <a:p>
            <a:r>
              <a:rPr kumimoji="1" lang="en-US" altLang="zh-CN" sz="162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by</a:t>
            </a:r>
            <a:r>
              <a:rPr kumimoji="1" lang="zh-CN" altLang="en-US" sz="162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kumimoji="1" lang="en-GB" altLang="zh-CN" sz="162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Michael </a:t>
            </a:r>
            <a:r>
              <a:rPr kumimoji="1" lang="en-GB" altLang="zh-CN" sz="162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Stonebraker</a:t>
            </a:r>
            <a:r>
              <a:rPr kumimoji="1" lang="en-US" altLang="zh-CN" sz="162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[1]</a:t>
            </a:r>
            <a:endParaRPr kumimoji="1" lang="zh-CN" altLang="en-US" sz="162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111" y="5053015"/>
            <a:ext cx="699755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20" dirty="0"/>
              <a:t>[1]</a:t>
            </a:r>
            <a:r>
              <a:rPr lang="zh-CN" altLang="en-US" sz="1620" dirty="0"/>
              <a:t> </a:t>
            </a:r>
            <a:r>
              <a:rPr lang="en-GB" altLang="zh-CN" sz="1620" dirty="0"/>
              <a:t>https://</a:t>
            </a:r>
            <a:r>
              <a:rPr lang="en-GB" altLang="zh-CN" sz="1620" dirty="0" err="1"/>
              <a:t>www.usenix.org</a:t>
            </a:r>
            <a:r>
              <a:rPr lang="en-GB" altLang="zh-CN" sz="1620" dirty="0"/>
              <a:t>/legacy/events/lisa11/tech/slides/</a:t>
            </a:r>
            <a:r>
              <a:rPr lang="en-GB" altLang="zh-CN" sz="1620" dirty="0" err="1"/>
              <a:t>stonebraker.pdf</a:t>
            </a:r>
            <a:endParaRPr kumimoji="1" lang="zh-CN" altLang="en-US" sz="1620" dirty="0"/>
          </a:p>
        </p:txBody>
      </p:sp>
      <p:sp>
        <p:nvSpPr>
          <p:cNvPr id="10" name="文本框 9"/>
          <p:cNvSpPr txBox="1"/>
          <p:nvPr/>
        </p:nvSpPr>
        <p:spPr>
          <a:xfrm>
            <a:off x="3239256" y="3383674"/>
            <a:ext cx="550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OldSQL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spends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  <a:latin typeface="Candara" panose="020E0502030303020204" pitchFamily="34" charset="0"/>
              </a:rPr>
              <a:t>little</a:t>
            </a:r>
            <a:r>
              <a:rPr kumimoji="1" lang="zh-CN" altLang="en-US" sz="2400" dirty="0">
                <a:solidFill>
                  <a:srgbClr val="C00000"/>
                </a:solidFill>
                <a:latin typeface="Candara" panose="020E0502030303020204" pitchFamily="34" charset="0"/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  <a:latin typeface="Candara" panose="020E0502030303020204" pitchFamily="34" charset="0"/>
              </a:rPr>
              <a:t>time</a:t>
            </a:r>
            <a:r>
              <a:rPr kumimoji="1" lang="zh-CN" altLang="en-US" sz="2400" dirty="0">
                <a:solidFill>
                  <a:srgbClr val="C00000"/>
                </a:solidFill>
                <a:latin typeface="Candara" panose="020E0502030303020204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for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useful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work</a:t>
            </a:r>
            <a:endParaRPr kumimoji="1"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Problems faced by large-scale company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840" y="1129308"/>
            <a:ext cx="8538320" cy="1728192"/>
          </a:xfrm>
        </p:spPr>
        <p:txBody>
          <a:bodyPr/>
          <a:lstStyle/>
          <a:p>
            <a:r>
              <a:rPr kumimoji="1" lang="en-US" altLang="zh-CN" dirty="0"/>
              <a:t>Fault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tolerance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Large-scale companies are built over </a:t>
            </a:r>
            <a:r>
              <a:rPr kumimoji="1" lang="en-US" altLang="zh-CN" b="1" dirty="0">
                <a:solidFill>
                  <a:srgbClr val="C00000"/>
                </a:solidFill>
              </a:rPr>
              <a:t>large-scale datacenters </a:t>
            </a:r>
            <a:r>
              <a:rPr kumimoji="1" lang="en-US" altLang="zh-CN" dirty="0"/>
              <a:t>(&gt;10K servers)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Machine failures are particular common in large-scale datacenters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115616" y="2612971"/>
            <a:ext cx="6912768" cy="119888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GB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“Suppose a cluster has ultra-reliable server nodes with a stellar mean time between failures (MTBF) of 30 years (10,000 days)—a cluster of 10,000 servers will see an average of one server failure per day. ”</a:t>
            </a:r>
            <a:endParaRPr lang="en-GB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Drawback of weaken transaction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What may happen when weakening the transaction? </a:t>
            </a:r>
            <a:endParaRPr kumimoji="1" lang="en-US" altLang="zh-CN" dirty="0"/>
          </a:p>
          <a:p>
            <a:pPr lvl="1"/>
            <a:r>
              <a:rPr kumimoji="1" lang="en-US" altLang="zh-CN" dirty="0">
                <a:latin typeface="+mn-lt"/>
              </a:rPr>
              <a:t>Can have incorrect results (</a:t>
            </a:r>
            <a:r>
              <a:rPr lang="en-US" altLang="zh-CN" dirty="0">
                <a:latin typeface="+mn-lt"/>
                <a:cs typeface="Helvetica Neue Medium"/>
              </a:rPr>
              <a:t>anomalies)</a:t>
            </a:r>
            <a:endParaRPr lang="en-US" altLang="zh-CN" dirty="0">
              <a:latin typeface="+mn-lt"/>
              <a:cs typeface="Helvetica Neue Medium"/>
            </a:endParaRPr>
          </a:p>
          <a:p>
            <a:pPr lvl="2"/>
            <a:r>
              <a:rPr kumimoji="1" lang="en-US" altLang="zh-CN" dirty="0">
                <a:latin typeface="+mn-lt"/>
                <a:cs typeface="Helvetica Neue Medium"/>
              </a:rPr>
              <a:t>Messages reorder</a:t>
            </a:r>
            <a:endParaRPr kumimoji="1" lang="en-US" altLang="zh-CN" dirty="0">
              <a:latin typeface="+mn-lt"/>
            </a:endParaRPr>
          </a:p>
          <a:p>
            <a:r>
              <a:rPr kumimoji="1" lang="en-US" altLang="zh-CN" dirty="0"/>
              <a:t>In several workloads, can tolerate such incorrect results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E.g., social network applications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图片包含 形状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2" y="3457974"/>
            <a:ext cx="4732431" cy="10622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t="39488" b="29380"/>
          <a:stretch>
            <a:fillRect/>
          </a:stretch>
        </p:blipFill>
        <p:spPr>
          <a:xfrm>
            <a:off x="6228184" y="3329248"/>
            <a:ext cx="1938040" cy="130569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988610" y="4729621"/>
            <a:ext cx="2206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WeChat on my Mac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952792" y="4729621"/>
            <a:ext cx="2488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WeChat on my iPhone</a:t>
            </a:r>
            <a:endParaRPr lang="zh-CN" altLang="en-US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40" y="228866"/>
            <a:ext cx="8445624" cy="900442"/>
          </a:xfrm>
        </p:spPr>
        <p:txBody>
          <a:bodyPr/>
          <a:lstStyle/>
          <a:p>
            <a:r>
              <a:rPr kumimoji="1" lang="en-US" altLang="zh-CN" dirty="0"/>
              <a:t>Several (NoSQL) applications can tolerate inconsistency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What may happen when weakening the transaction?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Can have incorrect results (</a:t>
            </a:r>
            <a:r>
              <a:rPr lang="en-US" altLang="zh-CN" dirty="0">
                <a:latin typeface="Helvetica Neue Medium"/>
                <a:cs typeface="Helvetica Neue Medium"/>
              </a:rPr>
              <a:t>anomalies)</a:t>
            </a:r>
            <a:endParaRPr kumimoji="1" lang="en-US" altLang="zh-CN" dirty="0"/>
          </a:p>
          <a:p>
            <a:r>
              <a:rPr kumimoji="1" lang="en-US" altLang="zh-CN" dirty="0"/>
              <a:t>In several workloads, can tolerate such incorrect results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E.g., social network applications (recall lecture 8, eventual consistency) </a:t>
            </a:r>
            <a:endParaRPr kumimoji="1" lang="en-US" altLang="zh-CN" dirty="0"/>
          </a:p>
          <a:p>
            <a:pPr lvl="2"/>
            <a:r>
              <a:rPr lang="en-US" altLang="zh-CN" sz="1800" dirty="0"/>
              <a:t>Facebook's</a:t>
            </a:r>
            <a:r>
              <a:rPr lang="zh-CN" altLang="en-US" sz="1800" dirty="0"/>
              <a:t> </a:t>
            </a:r>
            <a:r>
              <a:rPr lang="en-US" altLang="zh-CN" sz="1800" dirty="0"/>
              <a:t>reports: 1 anomaly per million reads</a:t>
            </a:r>
            <a:endParaRPr kumimoji="1"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文本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496529"/>
            <a:ext cx="6048672" cy="1602424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Asynchronous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Replication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4590" y="1129943"/>
            <a:ext cx="8229600" cy="3771636"/>
          </a:xfrm>
        </p:spPr>
        <p:txBody>
          <a:bodyPr/>
          <a:lstStyle/>
          <a:p>
            <a:r>
              <a:rPr kumimoji="1" lang="en-US" altLang="zh-CN" dirty="0">
                <a:latin typeface="+mn-lt"/>
              </a:rPr>
              <a:t>Replication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is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used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for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Availability</a:t>
            </a:r>
            <a:r>
              <a:rPr kumimoji="1" lang="zh-CN" altLang="en-US" dirty="0">
                <a:latin typeface="+mn-lt"/>
              </a:rPr>
              <a:t> </a:t>
            </a:r>
            <a:endParaRPr kumimoji="1" lang="en-US" altLang="zh-CN" dirty="0">
              <a:latin typeface="+mn-lt"/>
            </a:endParaRPr>
          </a:p>
          <a:p>
            <a:r>
              <a:rPr kumimoji="1" lang="en-US" altLang="zh-CN" dirty="0">
                <a:latin typeface="+mn-lt"/>
              </a:rPr>
              <a:t>Synchronous</a:t>
            </a:r>
            <a:endParaRPr kumimoji="1" lang="en-US" altLang="zh-CN" dirty="0">
              <a:latin typeface="+mn-lt"/>
            </a:endParaRPr>
          </a:p>
          <a:p>
            <a:pPr lvl="1"/>
            <a:r>
              <a:rPr kumimoji="1" lang="en-US" altLang="zh-CN" dirty="0">
                <a:latin typeface="+mn-lt"/>
              </a:rPr>
              <a:t>Wait for backup’s responses before return (e.g., </a:t>
            </a:r>
            <a:r>
              <a:rPr kumimoji="1" lang="en-US" altLang="zh-CN" dirty="0" err="1">
                <a:latin typeface="+mn-lt"/>
              </a:rPr>
              <a:t>Paxos</a:t>
            </a:r>
            <a:r>
              <a:rPr kumimoji="1" lang="en-US" altLang="zh-CN" dirty="0">
                <a:latin typeface="+mn-lt"/>
              </a:rPr>
              <a:t> or Primary backup) </a:t>
            </a:r>
            <a:endParaRPr kumimoji="1" lang="en-US" altLang="zh-CN" dirty="0">
              <a:latin typeface="+mn-lt"/>
            </a:endParaRPr>
          </a:p>
          <a:p>
            <a:r>
              <a:rPr kumimoji="1" lang="en-US" altLang="zh-CN" dirty="0">
                <a:latin typeface="+mn-lt"/>
              </a:rPr>
              <a:t>Asynchronous</a:t>
            </a:r>
            <a:endParaRPr kumimoji="1" lang="en-US" altLang="zh-CN" dirty="0">
              <a:latin typeface="+mn-lt"/>
            </a:endParaRPr>
          </a:p>
          <a:p>
            <a:pPr lvl="1"/>
            <a:r>
              <a:rPr kumimoji="1" lang="en-US" altLang="zh-CN" dirty="0">
                <a:latin typeface="+mn-lt"/>
              </a:rPr>
              <a:t>Only waits for the primary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299064" y="2988680"/>
            <a:ext cx="1388954" cy="5822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Primary</a:t>
            </a:r>
            <a:endParaRPr kumimoji="1" lang="en-US" altLang="zh-C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90695" y="2988680"/>
            <a:ext cx="1388954" cy="5822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Backup</a:t>
            </a:r>
            <a:endParaRPr kumimoji="1"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直线箭头连接符 14"/>
          <p:cNvCxnSpPr/>
          <p:nvPr/>
        </p:nvCxnSpPr>
        <p:spPr>
          <a:xfrm>
            <a:off x="4584630" y="3162300"/>
            <a:ext cx="71443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 flipH="1" flipV="1">
            <a:off x="4566229" y="3393758"/>
            <a:ext cx="726192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>
            <a:off x="6694662" y="3162299"/>
            <a:ext cx="71443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 flipH="1" flipV="1">
            <a:off x="6676261" y="3393757"/>
            <a:ext cx="726192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5299064" y="4360278"/>
            <a:ext cx="1388954" cy="5822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Primary</a:t>
            </a:r>
            <a:endParaRPr kumimoji="1" lang="en-US" altLang="zh-C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390695" y="4360278"/>
            <a:ext cx="1388954" cy="5822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Backup</a:t>
            </a:r>
            <a:endParaRPr kumimoji="1"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5" name="直线箭头连接符 34"/>
          <p:cNvCxnSpPr/>
          <p:nvPr/>
        </p:nvCxnSpPr>
        <p:spPr>
          <a:xfrm>
            <a:off x="4584630" y="4533898"/>
            <a:ext cx="71443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 flipH="1" flipV="1">
            <a:off x="4566229" y="4765356"/>
            <a:ext cx="726192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>
            <a:off x="6694662" y="4533897"/>
            <a:ext cx="71443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形 38" descr="用户 轮廓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674339" y="2868346"/>
            <a:ext cx="822960" cy="822960"/>
          </a:xfrm>
          <a:prstGeom prst="rect">
            <a:avLst/>
          </a:prstGeom>
        </p:spPr>
      </p:pic>
      <p:pic>
        <p:nvPicPr>
          <p:cNvPr id="40" name="图形 39" descr="用户 轮廓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677435" y="4239944"/>
            <a:ext cx="822960" cy="82296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220213" y="2598444"/>
            <a:ext cx="358944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20" dirty="0"/>
              <a:t>Commit</a:t>
            </a:r>
            <a:r>
              <a:rPr lang="zh-CN" altLang="en-US" sz="1620" dirty="0"/>
              <a:t> </a:t>
            </a:r>
            <a:r>
              <a:rPr lang="en-US" altLang="zh-CN" sz="1620" dirty="0"/>
              <a:t>requires</a:t>
            </a:r>
            <a:r>
              <a:rPr lang="zh-CN" altLang="en-US" sz="1620" dirty="0"/>
              <a:t> </a:t>
            </a:r>
            <a:r>
              <a:rPr lang="en-US" altLang="zh-CN" sz="1620" dirty="0"/>
              <a:t>one</a:t>
            </a:r>
            <a:r>
              <a:rPr lang="zh-CN" altLang="en-US" sz="1620" dirty="0"/>
              <a:t> </a:t>
            </a:r>
            <a:r>
              <a:rPr lang="en-US" altLang="zh-CN" sz="1620" dirty="0"/>
              <a:t>more</a:t>
            </a:r>
            <a:r>
              <a:rPr lang="zh-CN" altLang="en-US" sz="1620" dirty="0"/>
              <a:t> </a:t>
            </a:r>
            <a:r>
              <a:rPr lang="en-US" altLang="zh-CN" sz="1620" dirty="0"/>
              <a:t>round-trip</a:t>
            </a:r>
            <a:endParaRPr lang="zh-CN" altLang="en-US" sz="1620" dirty="0"/>
          </a:p>
        </p:txBody>
      </p:sp>
      <p:sp>
        <p:nvSpPr>
          <p:cNvPr id="43" name="矩形 42"/>
          <p:cNvSpPr/>
          <p:nvPr/>
        </p:nvSpPr>
        <p:spPr>
          <a:xfrm>
            <a:off x="4267151" y="3719485"/>
            <a:ext cx="377539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20" dirty="0"/>
              <a:t>Possible</a:t>
            </a:r>
            <a:r>
              <a:rPr lang="zh-CN" altLang="en-US" sz="1620" dirty="0"/>
              <a:t> </a:t>
            </a:r>
            <a:r>
              <a:rPr lang="en-US" altLang="zh-CN" sz="1620" dirty="0"/>
              <a:t>to</a:t>
            </a:r>
            <a:r>
              <a:rPr lang="zh-CN" altLang="en-US" sz="1620" dirty="0"/>
              <a:t> </a:t>
            </a:r>
            <a:r>
              <a:rPr lang="en-US" altLang="zh-CN" sz="1620" dirty="0"/>
              <a:t>lose</a:t>
            </a:r>
            <a:r>
              <a:rPr lang="zh-CN" altLang="en-US" sz="1620" dirty="0"/>
              <a:t> </a:t>
            </a:r>
            <a:r>
              <a:rPr lang="en-US" altLang="zh-CN" sz="1620" dirty="0"/>
              <a:t>data</a:t>
            </a:r>
            <a:r>
              <a:rPr lang="zh-CN" altLang="en-US" sz="1620" dirty="0"/>
              <a:t> </a:t>
            </a:r>
            <a:r>
              <a:rPr lang="en-US" altLang="zh-CN" sz="1620" dirty="0"/>
              <a:t>or</a:t>
            </a:r>
            <a:r>
              <a:rPr lang="zh-CN" altLang="en-US" sz="1620" dirty="0"/>
              <a:t> </a:t>
            </a:r>
            <a:r>
              <a:rPr lang="en-US" altLang="zh-CN" sz="1620" dirty="0"/>
              <a:t>read</a:t>
            </a:r>
            <a:r>
              <a:rPr lang="zh-CN" altLang="en-US" sz="1620" dirty="0"/>
              <a:t> </a:t>
            </a:r>
            <a:r>
              <a:rPr lang="en-US" altLang="zh-CN" sz="1620" dirty="0"/>
              <a:t>stale</a:t>
            </a:r>
            <a:r>
              <a:rPr lang="zh-CN" altLang="en-US" sz="1620" dirty="0"/>
              <a:t> </a:t>
            </a:r>
            <a:r>
              <a:rPr lang="en-US" altLang="zh-CN" sz="1620" dirty="0"/>
              <a:t>data</a:t>
            </a:r>
            <a:endParaRPr lang="zh-CN" altLang="en-US" sz="1620" dirty="0"/>
          </a:p>
        </p:txBody>
      </p:sp>
      <p:sp>
        <p:nvSpPr>
          <p:cNvPr id="20" name="Rectangle 13"/>
          <p:cNvSpPr/>
          <p:nvPr/>
        </p:nvSpPr>
        <p:spPr>
          <a:xfrm>
            <a:off x="334343" y="4190555"/>
            <a:ext cx="3110433" cy="378460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What are the trade-offs?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Several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Famous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NoSQL systems</a:t>
            </a:r>
            <a:endParaRPr kumimoji="1" lang="zh-CN" altLang="en-US" dirty="0"/>
          </a:p>
        </p:txBody>
      </p:sp>
      <p:graphicFrame>
        <p:nvGraphicFramePr>
          <p:cNvPr id="5" name="表格 5"/>
          <p:cNvGraphicFramePr>
            <a:graphicFrameLocks noGrp="1"/>
          </p:cNvGraphicFramePr>
          <p:nvPr>
            <p:ph idx="1"/>
          </p:nvPr>
        </p:nvGraphicFramePr>
        <p:xfrm>
          <a:off x="484230" y="1489348"/>
          <a:ext cx="8360129" cy="2513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3533"/>
                <a:gridCol w="1736531"/>
                <a:gridCol w="1614601"/>
                <a:gridCol w="2565464"/>
              </a:tblGrid>
              <a:tr h="418906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NoSQL</a:t>
                      </a:r>
                      <a:endParaRPr lang="zh-CN" altLang="en-US" sz="16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Data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Model</a:t>
                      </a:r>
                      <a:endParaRPr lang="zh-CN" altLang="en-US" sz="16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Replication</a:t>
                      </a:r>
                      <a:endParaRPr lang="zh-CN" altLang="en-US" sz="16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Transaction</a:t>
                      </a:r>
                      <a:endParaRPr lang="zh-CN" altLang="en-US" sz="1600" dirty="0"/>
                    </a:p>
                  </a:txBody>
                  <a:tcPr marL="82296" marR="82296" marT="41148" marB="41148"/>
                </a:tc>
              </a:tr>
              <a:tr h="418906">
                <a:tc>
                  <a:txBody>
                    <a:bodyPr/>
                    <a:lstStyle/>
                    <a:p>
                      <a:r>
                        <a:rPr lang="en-US" altLang="zh-CN" sz="16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BigTable</a:t>
                      </a:r>
                      <a:r>
                        <a:rPr lang="zh-CN" alt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altLang="zh-CN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(2005)</a:t>
                      </a:r>
                      <a:endParaRPr lang="zh-CN" alt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kumimoji="1" lang="en-US" altLang="zh-CN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Wide-Column</a:t>
                      </a:r>
                      <a:endParaRPr lang="zh-CN" alt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Sync+Async</a:t>
                      </a:r>
                      <a:endParaRPr lang="zh-CN" alt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  <a:endParaRPr lang="zh-CN" alt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2296" marR="82296" marT="41148" marB="41148"/>
                </a:tc>
              </a:tr>
              <a:tr h="418906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Cassandra</a:t>
                      </a:r>
                      <a:r>
                        <a:rPr lang="zh-CN" alt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altLang="zh-CN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(2008)</a:t>
                      </a:r>
                      <a:endParaRPr lang="zh-CN" alt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pPr marL="0" marR="0" lvl="0" indent="0" algn="l" defTabSz="10160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Wide-Column</a:t>
                      </a:r>
                      <a:endParaRPr lang="zh-CN" alt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Async</a:t>
                      </a:r>
                      <a:endParaRPr lang="zh-CN" alt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  <a:endParaRPr lang="zh-CN" alt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2296" marR="82296" marT="41148" marB="41148"/>
                </a:tc>
              </a:tr>
              <a:tr h="418906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MongoDB</a:t>
                      </a:r>
                      <a:r>
                        <a:rPr lang="zh-CN" alt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altLang="zh-CN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(2009)</a:t>
                      </a:r>
                      <a:endParaRPr lang="zh-CN" alt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Document</a:t>
                      </a:r>
                      <a:endParaRPr lang="zh-CN" alt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Async</a:t>
                      </a:r>
                      <a:endParaRPr lang="zh-CN" alt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None</a:t>
                      </a:r>
                      <a:endParaRPr lang="en-US" altLang="zh-CN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2296" marR="82296" marT="41148" marB="41148"/>
                </a:tc>
              </a:tr>
              <a:tr h="418906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Redis</a:t>
                      </a:r>
                      <a:r>
                        <a:rPr lang="zh-CN" alt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altLang="zh-CN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(2009)</a:t>
                      </a:r>
                      <a:endParaRPr lang="zh-CN" alt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Key/value</a:t>
                      </a:r>
                      <a:endParaRPr lang="zh-CN" alt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Async</a:t>
                      </a:r>
                      <a:endParaRPr lang="zh-CN" alt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None</a:t>
                      </a:r>
                      <a:endParaRPr lang="zh-CN" alt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2296" marR="82296" marT="41148" marB="41148"/>
                </a:tc>
              </a:tr>
              <a:tr h="418906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Dynamo</a:t>
                      </a:r>
                      <a:r>
                        <a:rPr lang="zh-CN" alt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altLang="zh-CN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(2012)</a:t>
                      </a:r>
                      <a:endParaRPr lang="zh-CN" alt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Key/value</a:t>
                      </a:r>
                      <a:endParaRPr lang="zh-CN" alt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Async</a:t>
                      </a:r>
                      <a:endParaRPr lang="zh-CN" alt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None</a:t>
                      </a:r>
                      <a:endParaRPr lang="en-US" altLang="zh-CN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2296" marR="82296" marT="41148" marB="41148"/>
                </a:tc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4230" y="4720616"/>
            <a:ext cx="515019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20" dirty="0"/>
              <a:t>*</a:t>
            </a:r>
            <a:r>
              <a:rPr kumimoji="1" lang="en-US" altLang="zh-CN" sz="1620" dirty="0"/>
              <a:t>Table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data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collected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when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these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project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first</a:t>
            </a:r>
            <a:r>
              <a:rPr kumimoji="1" lang="zh-CN" altLang="en-US" sz="1620" dirty="0"/>
              <a:t> </a:t>
            </a:r>
            <a:r>
              <a:rPr kumimoji="1" lang="en-US" altLang="zh-CN" sz="1620" dirty="0"/>
              <a:t>released</a:t>
            </a:r>
            <a:endParaRPr kumimoji="1" lang="zh-CN" altLang="en-US" sz="1620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Fun fact about DynamoDB@2022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Use </a:t>
            </a:r>
            <a:r>
              <a:rPr kumimoji="1" lang="en-US" altLang="zh-CN" dirty="0" err="1"/>
              <a:t>paxos</a:t>
            </a:r>
            <a:r>
              <a:rPr kumimoji="1" lang="en-US" altLang="zh-CN" dirty="0"/>
              <a:t> to ensure replication consistency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i.e., no need for user to provide reconcile function </a:t>
            </a:r>
            <a:endParaRPr kumimoji="1" lang="en-US" altLang="zh-CN" dirty="0"/>
          </a:p>
          <a:p>
            <a:r>
              <a:rPr kumimoji="1" lang="en-US" altLang="zh-CN" dirty="0"/>
              <a:t>Also provides ACID transactions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1840" y="2889063"/>
            <a:ext cx="5842992" cy="1856652"/>
          </a:xfrm>
          <a:prstGeom prst="rect">
            <a:avLst/>
          </a:prstGeom>
        </p:spPr>
      </p:pic>
      <p:pic>
        <p:nvPicPr>
          <p:cNvPr id="7" name="图片 6" descr="图示, 文本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73" y="2815958"/>
            <a:ext cx="1997455" cy="2569468"/>
          </a:xfrm>
          <a:prstGeom prst="rect">
            <a:avLst/>
          </a:prstGeom>
        </p:spPr>
      </p:pic>
      <p:cxnSp>
        <p:nvCxnSpPr>
          <p:cNvPr id="9" name="直线连接符 8"/>
          <p:cNvCxnSpPr/>
          <p:nvPr/>
        </p:nvCxnSpPr>
        <p:spPr>
          <a:xfrm flipV="1">
            <a:off x="2555776" y="3145532"/>
            <a:ext cx="792088" cy="671857"/>
          </a:xfrm>
          <a:prstGeom prst="line">
            <a:avLst/>
          </a:prstGeom>
          <a:ln w="63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2555776" y="4297660"/>
            <a:ext cx="792088" cy="387750"/>
          </a:xfrm>
          <a:prstGeom prst="line">
            <a:avLst/>
          </a:prstGeom>
          <a:ln w="63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</a:rPr>
              <a:t>NewSQL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</a:rPr>
              <a:t>A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class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of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modern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RDBMS,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which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provides:</a:t>
            </a:r>
            <a:endParaRPr kumimoji="1" lang="en-US" altLang="zh-CN" dirty="0">
              <a:latin typeface="+mn-lt"/>
            </a:endParaRPr>
          </a:p>
          <a:p>
            <a:pPr lvl="1"/>
            <a:r>
              <a:rPr kumimoji="1" lang="en-US" altLang="zh-CN" dirty="0">
                <a:latin typeface="+mn-lt"/>
              </a:rPr>
              <a:t>NoSQL’s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Scalability</a:t>
            </a:r>
            <a:endParaRPr kumimoji="1" lang="en-US" altLang="zh-CN" dirty="0">
              <a:latin typeface="+mn-lt"/>
            </a:endParaRPr>
          </a:p>
          <a:p>
            <a:pPr lvl="1"/>
            <a:r>
              <a:rPr kumimoji="1" lang="en-US" altLang="zh-CN" dirty="0">
                <a:latin typeface="+mn-lt"/>
              </a:rPr>
              <a:t>SQL’s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ACID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Transaction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&amp;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Relational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Model</a:t>
            </a:r>
            <a:endParaRPr kumimoji="1" lang="en-US" altLang="zh-CN" dirty="0">
              <a:latin typeface="+mn-lt"/>
            </a:endParaRPr>
          </a:p>
          <a:p>
            <a:r>
              <a:rPr kumimoji="1" lang="en-US" altLang="zh-CN" dirty="0">
                <a:latin typeface="+mn-lt"/>
              </a:rPr>
              <a:t>First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proposed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in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2011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[1]</a:t>
            </a:r>
            <a:endParaRPr kumimoji="1" lang="en-US" altLang="zh-CN" dirty="0">
              <a:latin typeface="+mn-lt"/>
            </a:endParaRP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lang="en-US" altLang="zh-CN" b="0" i="1" dirty="0"/>
              <a:t>“</a:t>
            </a:r>
            <a:r>
              <a:rPr lang="en-GB" altLang="zh-CN" b="0" i="1" dirty="0"/>
              <a:t>Children make choices, adults want them all</a:t>
            </a:r>
            <a:r>
              <a:rPr kumimoji="1" lang="en-US" altLang="zh-CN" b="0" i="1" dirty="0"/>
              <a:t>.” ——Someone</a:t>
            </a:r>
            <a:r>
              <a:rPr kumimoji="1" lang="zh-CN" altLang="en-US" b="0" i="1" dirty="0"/>
              <a:t> </a:t>
            </a:r>
            <a:r>
              <a:rPr kumimoji="1" lang="en-US" altLang="zh-CN" b="0" i="1" dirty="0"/>
              <a:t>said</a:t>
            </a:r>
            <a:endParaRPr kumimoji="1" lang="en-US" altLang="zh-CN" b="0" i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0" y="5332245"/>
            <a:ext cx="7419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[1]</a:t>
            </a:r>
            <a:r>
              <a:rPr kumimoji="1" lang="zh-CN" altLang="en-US" sz="1400" dirty="0"/>
              <a:t> </a:t>
            </a:r>
            <a:r>
              <a:rPr lang="en-GB" altLang="zh-CN" sz="1400" dirty="0"/>
              <a:t>Matt </a:t>
            </a:r>
            <a:r>
              <a:rPr lang="en-GB" altLang="zh-CN" sz="1400" dirty="0" err="1"/>
              <a:t>Aslett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US" altLang="zh-CN" sz="1400" dirty="0"/>
              <a:t>“</a:t>
            </a:r>
            <a:r>
              <a:rPr lang="en-GB" altLang="zh-CN" sz="1400" dirty="0"/>
              <a:t>How will the database incumbents respond to NoSQL and NewSQL?</a:t>
            </a:r>
            <a:r>
              <a:rPr lang="en-US" altLang="zh-CN" sz="1400" dirty="0"/>
              <a:t>”,</a:t>
            </a:r>
            <a:r>
              <a:rPr lang="zh-CN" altLang="en-US" sz="1400" dirty="0"/>
              <a:t> </a:t>
            </a:r>
            <a:r>
              <a:rPr lang="en-US" altLang="zh-CN" sz="1400" dirty="0"/>
              <a:t>2011</a:t>
            </a:r>
            <a:endParaRPr kumimoji="1" lang="zh-CN" altLang="en-US" sz="140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Stonebraker’s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NewSQL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definition[1]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290" y="1351253"/>
            <a:ext cx="7358710" cy="34878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5439024"/>
            <a:ext cx="68820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/>
              <a:t>[1] https://</a:t>
            </a:r>
            <a:r>
              <a:rPr kumimoji="1" lang="en-US" altLang="zh-CN" sz="1000" dirty="0" err="1"/>
              <a:t>cacm.acm.org</a:t>
            </a:r>
            <a:r>
              <a:rPr kumimoji="1" lang="en-US" altLang="zh-CN" sz="1000" dirty="0"/>
              <a:t>/blogs/blog-</a:t>
            </a:r>
            <a:r>
              <a:rPr kumimoji="1" lang="en-US" altLang="zh-CN" sz="1000" dirty="0" err="1"/>
              <a:t>cacm</a:t>
            </a:r>
            <a:r>
              <a:rPr kumimoji="1" lang="en-US" altLang="zh-CN" sz="1000" dirty="0"/>
              <a:t>/109710-new-sql-an-alternative-to-nosql-and-old-sql-for-new-oltp-apps/</a:t>
            </a:r>
            <a:r>
              <a:rPr kumimoji="1" lang="en-US" altLang="zh-CN" sz="1000" dirty="0" err="1"/>
              <a:t>fulltext</a:t>
            </a:r>
            <a:endParaRPr kumimoji="1" lang="zh-CN" altLang="en-US" sz="1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060" y="4120810"/>
            <a:ext cx="2503170" cy="857250"/>
          </a:xfrm>
          <a:prstGeom prst="rect">
            <a:avLst/>
          </a:prstGeom>
        </p:spPr>
      </p:pic>
      <p:cxnSp>
        <p:nvCxnSpPr>
          <p:cNvPr id="11" name="直线连接符 10"/>
          <p:cNvCxnSpPr/>
          <p:nvPr/>
        </p:nvCxnSpPr>
        <p:spPr>
          <a:xfrm>
            <a:off x="457200" y="2144621"/>
            <a:ext cx="35598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457200" y="2468657"/>
            <a:ext cx="48559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>
            <a:off x="699999" y="2727886"/>
            <a:ext cx="198906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>
            <a:off x="2689060" y="3505572"/>
            <a:ext cx="198906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/>
          <p:nvPr/>
        </p:nvCxnSpPr>
        <p:spPr>
          <a:xfrm>
            <a:off x="635191" y="4024030"/>
            <a:ext cx="198906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>
            <a:off x="1137218" y="3635187"/>
            <a:ext cx="1296144" cy="1036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Michael Stonebraker | MIT CS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029" y="59001"/>
            <a:ext cx="1038492" cy="106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6381281" y="1123455"/>
            <a:ext cx="2468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kern="0" dirty="0">
                <a:solidFill>
                  <a:sysClr val="windowText" lastClr="00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微软雅黑" panose="020B0503020204020204" pitchFamily="34" charset="-122"/>
              </a:rPr>
              <a:t>Michael  </a:t>
            </a:r>
            <a:r>
              <a:rPr lang="en-GB" altLang="zh-CN" kern="0" dirty="0" err="1">
                <a:solidFill>
                  <a:sysClr val="windowText" lastClr="00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微软雅黑" panose="020B0503020204020204" pitchFamily="34" charset="-122"/>
              </a:rPr>
              <a:t>Stonebraker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477589" y="338625"/>
            <a:ext cx="16177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>
                <a:solidFill>
                  <a:sysClr val="windowText" lastClr="00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微软雅黑" panose="020B0503020204020204" pitchFamily="34" charset="-122"/>
              </a:rPr>
              <a:t>Turing Award</a:t>
            </a:r>
            <a:endParaRPr lang="en-US" altLang="zh-CN" kern="0" dirty="0">
              <a:solidFill>
                <a:sysClr val="windowText" lastClr="00000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微软雅黑" panose="020B0503020204020204" pitchFamily="34" charset="-122"/>
            </a:endParaRPr>
          </a:p>
          <a:p>
            <a:r>
              <a:rPr lang="en-US" altLang="zh-CN" kern="0" dirty="0">
                <a:solidFill>
                  <a:sysClr val="windowText" lastClr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2014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 SQL vs. NoSQL vs. NewSQL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表格 5"/>
          <p:cNvGraphicFramePr>
            <a:graphicFrameLocks noGrp="1"/>
          </p:cNvGraphicFramePr>
          <p:nvPr/>
        </p:nvGraphicFramePr>
        <p:xfrm>
          <a:off x="214810" y="3223793"/>
          <a:ext cx="8714380" cy="2169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22987"/>
                <a:gridCol w="1138748"/>
                <a:gridCol w="1071319"/>
                <a:gridCol w="1216174"/>
                <a:gridCol w="1189181"/>
                <a:gridCol w="1919479"/>
                <a:gridCol w="1256492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1"/>
                          </a:solidFill>
                        </a:rPr>
                        <a:t>Relational</a:t>
                      </a:r>
                      <a:endParaRPr lang="zh-CN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1"/>
                          </a:solidFill>
                        </a:rPr>
                        <a:t>ACID</a:t>
                      </a:r>
                      <a:endParaRPr lang="zh-CN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1"/>
                          </a:solidFill>
                        </a:rPr>
                        <a:t>Scalability </a:t>
                      </a:r>
                      <a:endParaRPr lang="zh-CN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1"/>
                          </a:solidFill>
                        </a:rPr>
                        <a:t>Availability </a:t>
                      </a:r>
                      <a:endParaRPr lang="zh-CN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1"/>
                          </a:solidFill>
                        </a:rPr>
                        <a:t>Performance</a:t>
                      </a:r>
                      <a:endParaRPr lang="zh-CN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1"/>
                          </a:solidFill>
                        </a:rPr>
                        <a:t>Example</a:t>
                      </a:r>
                      <a:endParaRPr lang="zh-CN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(Old)SQL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 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 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 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Poor   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MySQL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NoSQL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 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Depends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Excellent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Dynamo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NewSQL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Good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Spanner</a:t>
                      </a: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3771636"/>
          </a:xfrm>
        </p:spPr>
        <p:txBody>
          <a:bodyPr/>
          <a:lstStyle/>
          <a:p>
            <a:r>
              <a:rPr kumimoji="1" lang="en-US" altLang="zh-CN" dirty="0"/>
              <a:t>A </a:t>
            </a:r>
            <a:r>
              <a:rPr kumimoji="1" lang="en-US" altLang="zh-CN" dirty="0">
                <a:solidFill>
                  <a:srgbClr val="C00000"/>
                </a:solidFill>
              </a:rPr>
              <a:t>vague</a:t>
            </a:r>
            <a:r>
              <a:rPr kumimoji="1" lang="en-US" altLang="zh-CN" dirty="0"/>
              <a:t> comparison (represents the majority)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The comparison is based on general principles,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 actual systems</a:t>
            </a:r>
            <a:endParaRPr kumimoji="1" lang="en-US" altLang="zh-CN" dirty="0"/>
          </a:p>
          <a:p>
            <a:pPr lvl="2"/>
            <a:r>
              <a:rPr kumimoji="1" lang="en-US" altLang="zh-CN" sz="1800" dirty="0"/>
              <a:t>I.e., different systems may have different implementations, each with different trade-offs)</a:t>
            </a:r>
            <a:endParaRPr kumimoji="1" lang="en-US" altLang="zh-CN" sz="1800" dirty="0"/>
          </a:p>
          <a:p>
            <a:pPr lvl="2"/>
            <a:r>
              <a:rPr kumimoji="1" lang="en-US" altLang="zh-CN" sz="1800" dirty="0"/>
              <a:t>E.g., some NoSQL databases also implement ACID</a:t>
            </a:r>
            <a:endParaRPr kumimoji="1" lang="en-US" altLang="zh-CN" sz="1800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 SQL vs. NoSQL vs. NewSQL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2190728" y="1527368"/>
            <a:ext cx="4905419" cy="3471841"/>
            <a:chOff x="3938787" y="1490302"/>
            <a:chExt cx="5208447" cy="3633284"/>
          </a:xfrm>
        </p:grpSpPr>
        <p:sp>
          <p:nvSpPr>
            <p:cNvPr id="6" name="矩形 5"/>
            <p:cNvSpPr/>
            <p:nvPr/>
          </p:nvSpPr>
          <p:spPr>
            <a:xfrm>
              <a:off x="5962809" y="1490302"/>
              <a:ext cx="1298987" cy="3865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Scalability</a:t>
              </a: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4572000" y="4737080"/>
              <a:ext cx="1530463" cy="3865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Consistency</a:t>
              </a:r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6950899" y="4737080"/>
              <a:ext cx="1884485" cy="3865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Fault tolerance </a:t>
              </a:r>
              <a:endParaRPr kumimoji="1" lang="en-US" altLang="zh-CN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938787" y="2142936"/>
              <a:ext cx="1639392" cy="6763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Ease of </a:t>
              </a:r>
              <a:endParaRPr kumimoji="1" lang="en-US" altLang="zh-CN" dirty="0"/>
            </a:p>
            <a:p>
              <a:r>
                <a:rPr kumimoji="1" lang="en-US" altLang="zh-CN" dirty="0"/>
                <a:t>programming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7548691" y="2281436"/>
              <a:ext cx="1598543" cy="3865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Performance</a:t>
              </a:r>
              <a:endParaRPr lang="zh-CN" altLang="en-US" dirty="0"/>
            </a:p>
          </p:txBody>
        </p:sp>
        <p:sp>
          <p:nvSpPr>
            <p:cNvPr id="11" name="多边形"/>
            <p:cNvSpPr>
              <a:spLocks noChangeAspect="1"/>
            </p:cNvSpPr>
            <p:nvPr/>
          </p:nvSpPr>
          <p:spPr>
            <a:xfrm>
              <a:off x="5162010" y="1972096"/>
              <a:ext cx="2825010" cy="2608246"/>
            </a:xfrm>
            <a:prstGeom prst="pentagon">
              <a:avLst/>
            </a:prstGeom>
            <a:noFill/>
            <a:ln w="6350">
              <a:solidFill>
                <a:schemeClr val="tx2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" name="多边形"/>
            <p:cNvSpPr>
              <a:spLocks noChangeAspect="1"/>
            </p:cNvSpPr>
            <p:nvPr/>
          </p:nvSpPr>
          <p:spPr>
            <a:xfrm>
              <a:off x="5185833" y="2965567"/>
              <a:ext cx="2282531" cy="1643030"/>
            </a:xfrm>
            <a:custGeom>
              <a:avLst/>
              <a:gdLst>
                <a:gd name="connsiteX0" fmla="*/ 0 w 300020"/>
                <a:gd name="connsiteY0" fmla="*/ 105804 h 276999"/>
                <a:gd name="connsiteX1" fmla="*/ 150010 w 300020"/>
                <a:gd name="connsiteY1" fmla="*/ 0 h 276999"/>
                <a:gd name="connsiteX2" fmla="*/ 300020 w 300020"/>
                <a:gd name="connsiteY2" fmla="*/ 105804 h 276999"/>
                <a:gd name="connsiteX3" fmla="*/ 242721 w 300020"/>
                <a:gd name="connsiteY3" fmla="*/ 276998 h 276999"/>
                <a:gd name="connsiteX4" fmla="*/ 57299 w 300020"/>
                <a:gd name="connsiteY4" fmla="*/ 276998 h 276999"/>
                <a:gd name="connsiteX5" fmla="*/ 0 w 300020"/>
                <a:gd name="connsiteY5" fmla="*/ 105804 h 276999"/>
                <a:gd name="connsiteX0-1" fmla="*/ 0 w 300020"/>
                <a:gd name="connsiteY0-2" fmla="*/ 285418 h 456612"/>
                <a:gd name="connsiteX1-3" fmla="*/ 133681 w 300020"/>
                <a:gd name="connsiteY1-4" fmla="*/ 0 h 456612"/>
                <a:gd name="connsiteX2-5" fmla="*/ 300020 w 300020"/>
                <a:gd name="connsiteY2-6" fmla="*/ 285418 h 456612"/>
                <a:gd name="connsiteX3-7" fmla="*/ 242721 w 300020"/>
                <a:gd name="connsiteY3-8" fmla="*/ 456612 h 456612"/>
                <a:gd name="connsiteX4-9" fmla="*/ 57299 w 300020"/>
                <a:gd name="connsiteY4-10" fmla="*/ 456612 h 456612"/>
                <a:gd name="connsiteX5-11" fmla="*/ 0 w 300020"/>
                <a:gd name="connsiteY5-12" fmla="*/ 285418 h 456612"/>
                <a:gd name="connsiteX0-13" fmla="*/ 0 w 300020"/>
                <a:gd name="connsiteY0-14" fmla="*/ 269090 h 440284"/>
                <a:gd name="connsiteX1-15" fmla="*/ 133681 w 300020"/>
                <a:gd name="connsiteY1-16" fmla="*/ 0 h 440284"/>
                <a:gd name="connsiteX2-17" fmla="*/ 300020 w 300020"/>
                <a:gd name="connsiteY2-18" fmla="*/ 269090 h 440284"/>
                <a:gd name="connsiteX3-19" fmla="*/ 242721 w 300020"/>
                <a:gd name="connsiteY3-20" fmla="*/ 440284 h 440284"/>
                <a:gd name="connsiteX4-21" fmla="*/ 57299 w 300020"/>
                <a:gd name="connsiteY4-22" fmla="*/ 440284 h 440284"/>
                <a:gd name="connsiteX5-23" fmla="*/ 0 w 300020"/>
                <a:gd name="connsiteY5-24" fmla="*/ 269090 h 440284"/>
                <a:gd name="connsiteX0-25" fmla="*/ 0 w 471470"/>
                <a:gd name="connsiteY0-26" fmla="*/ 269090 h 440284"/>
                <a:gd name="connsiteX1-27" fmla="*/ 133681 w 471470"/>
                <a:gd name="connsiteY1-28" fmla="*/ 0 h 440284"/>
                <a:gd name="connsiteX2-29" fmla="*/ 471470 w 471470"/>
                <a:gd name="connsiteY2-30" fmla="*/ 228268 h 440284"/>
                <a:gd name="connsiteX3-31" fmla="*/ 242721 w 471470"/>
                <a:gd name="connsiteY3-32" fmla="*/ 440284 h 440284"/>
                <a:gd name="connsiteX4-33" fmla="*/ 57299 w 471470"/>
                <a:gd name="connsiteY4-34" fmla="*/ 440284 h 440284"/>
                <a:gd name="connsiteX5-35" fmla="*/ 0 w 471470"/>
                <a:gd name="connsiteY5-36" fmla="*/ 269090 h 440284"/>
                <a:gd name="connsiteX0-37" fmla="*/ 0 w 471470"/>
                <a:gd name="connsiteY0-38" fmla="*/ 269090 h 570912"/>
                <a:gd name="connsiteX1-39" fmla="*/ 133681 w 471470"/>
                <a:gd name="connsiteY1-40" fmla="*/ 0 h 570912"/>
                <a:gd name="connsiteX2-41" fmla="*/ 471470 w 471470"/>
                <a:gd name="connsiteY2-42" fmla="*/ 228268 h 570912"/>
                <a:gd name="connsiteX3-43" fmla="*/ 332528 w 471470"/>
                <a:gd name="connsiteY3-44" fmla="*/ 570912 h 570912"/>
                <a:gd name="connsiteX4-45" fmla="*/ 57299 w 471470"/>
                <a:gd name="connsiteY4-46" fmla="*/ 440284 h 570912"/>
                <a:gd name="connsiteX5-47" fmla="*/ 0 w 471470"/>
                <a:gd name="connsiteY5-48" fmla="*/ 269090 h 570912"/>
                <a:gd name="connsiteX0-49" fmla="*/ 0 w 471470"/>
                <a:gd name="connsiteY0-50" fmla="*/ 269090 h 562748"/>
                <a:gd name="connsiteX1-51" fmla="*/ 133681 w 471470"/>
                <a:gd name="connsiteY1-52" fmla="*/ 0 h 562748"/>
                <a:gd name="connsiteX2-53" fmla="*/ 471470 w 471470"/>
                <a:gd name="connsiteY2-54" fmla="*/ 228268 h 562748"/>
                <a:gd name="connsiteX3-55" fmla="*/ 308035 w 471470"/>
                <a:gd name="connsiteY3-56" fmla="*/ 562748 h 562748"/>
                <a:gd name="connsiteX4-57" fmla="*/ 57299 w 471470"/>
                <a:gd name="connsiteY4-58" fmla="*/ 440284 h 562748"/>
                <a:gd name="connsiteX5-59" fmla="*/ 0 w 471470"/>
                <a:gd name="connsiteY5-60" fmla="*/ 269090 h 562748"/>
                <a:gd name="connsiteX0-61" fmla="*/ 8016 w 479486"/>
                <a:gd name="connsiteY0-62" fmla="*/ 269090 h 562748"/>
                <a:gd name="connsiteX1-63" fmla="*/ 141697 w 479486"/>
                <a:gd name="connsiteY1-64" fmla="*/ 0 h 562748"/>
                <a:gd name="connsiteX2-65" fmla="*/ 479486 w 479486"/>
                <a:gd name="connsiteY2-66" fmla="*/ 228268 h 562748"/>
                <a:gd name="connsiteX3-67" fmla="*/ 316051 w 479486"/>
                <a:gd name="connsiteY3-68" fmla="*/ 562748 h 562748"/>
                <a:gd name="connsiteX4-69" fmla="*/ 0 w 479486"/>
                <a:gd name="connsiteY4-70" fmla="*/ 472942 h 562748"/>
                <a:gd name="connsiteX5-71" fmla="*/ 8016 w 479486"/>
                <a:gd name="connsiteY5-72" fmla="*/ 269090 h 562748"/>
                <a:gd name="connsiteX0-73" fmla="*/ 8016 w 479486"/>
                <a:gd name="connsiteY0-74" fmla="*/ 260926 h 554584"/>
                <a:gd name="connsiteX1-75" fmla="*/ 158026 w 479486"/>
                <a:gd name="connsiteY1-76" fmla="*/ 0 h 554584"/>
                <a:gd name="connsiteX2-77" fmla="*/ 479486 w 479486"/>
                <a:gd name="connsiteY2-78" fmla="*/ 220104 h 554584"/>
                <a:gd name="connsiteX3-79" fmla="*/ 316051 w 479486"/>
                <a:gd name="connsiteY3-80" fmla="*/ 554584 h 554584"/>
                <a:gd name="connsiteX4-81" fmla="*/ 0 w 479486"/>
                <a:gd name="connsiteY4-82" fmla="*/ 464778 h 554584"/>
                <a:gd name="connsiteX5-83" fmla="*/ 8016 w 479486"/>
                <a:gd name="connsiteY5-84" fmla="*/ 260926 h 554584"/>
                <a:gd name="connsiteX0-85" fmla="*/ 0 w 471470"/>
                <a:gd name="connsiteY0-86" fmla="*/ 260926 h 554584"/>
                <a:gd name="connsiteX1-87" fmla="*/ 150010 w 471470"/>
                <a:gd name="connsiteY1-88" fmla="*/ 0 h 554584"/>
                <a:gd name="connsiteX2-89" fmla="*/ 471470 w 471470"/>
                <a:gd name="connsiteY2-90" fmla="*/ 220104 h 554584"/>
                <a:gd name="connsiteX3-91" fmla="*/ 308035 w 471470"/>
                <a:gd name="connsiteY3-92" fmla="*/ 554584 h 554584"/>
                <a:gd name="connsiteX4-93" fmla="*/ 49134 w 471470"/>
                <a:gd name="connsiteY4-94" fmla="*/ 440285 h 554584"/>
                <a:gd name="connsiteX5-95" fmla="*/ 0 w 471470"/>
                <a:gd name="connsiteY5-96" fmla="*/ 260926 h 554584"/>
                <a:gd name="connsiteX0-97" fmla="*/ 0 w 471470"/>
                <a:gd name="connsiteY0-98" fmla="*/ 260926 h 570912"/>
                <a:gd name="connsiteX1-99" fmla="*/ 150010 w 471470"/>
                <a:gd name="connsiteY1-100" fmla="*/ 0 h 570912"/>
                <a:gd name="connsiteX2-101" fmla="*/ 471470 w 471470"/>
                <a:gd name="connsiteY2-102" fmla="*/ 220104 h 570912"/>
                <a:gd name="connsiteX3-103" fmla="*/ 348856 w 471470"/>
                <a:gd name="connsiteY3-104" fmla="*/ 570912 h 570912"/>
                <a:gd name="connsiteX4-105" fmla="*/ 49134 w 471470"/>
                <a:gd name="connsiteY4-106" fmla="*/ 440285 h 570912"/>
                <a:gd name="connsiteX5-107" fmla="*/ 0 w 471470"/>
                <a:gd name="connsiteY5-108" fmla="*/ 260926 h 570912"/>
                <a:gd name="connsiteX0-109" fmla="*/ 0 w 471470"/>
                <a:gd name="connsiteY0-110" fmla="*/ 270070 h 580056"/>
                <a:gd name="connsiteX1-111" fmla="*/ 140866 w 471470"/>
                <a:gd name="connsiteY1-112" fmla="*/ 0 h 580056"/>
                <a:gd name="connsiteX2-113" fmla="*/ 471470 w 471470"/>
                <a:gd name="connsiteY2-114" fmla="*/ 229248 h 580056"/>
                <a:gd name="connsiteX3-115" fmla="*/ 348856 w 471470"/>
                <a:gd name="connsiteY3-116" fmla="*/ 580056 h 580056"/>
                <a:gd name="connsiteX4-117" fmla="*/ 49134 w 471470"/>
                <a:gd name="connsiteY4-118" fmla="*/ 449429 h 580056"/>
                <a:gd name="connsiteX5-119" fmla="*/ 0 w 471470"/>
                <a:gd name="connsiteY5-120" fmla="*/ 270070 h 580056"/>
                <a:gd name="connsiteX0-121" fmla="*/ 0 w 471470"/>
                <a:gd name="connsiteY0-122" fmla="*/ 251782 h 561768"/>
                <a:gd name="connsiteX1-123" fmla="*/ 131722 w 471470"/>
                <a:gd name="connsiteY1-124" fmla="*/ 0 h 561768"/>
                <a:gd name="connsiteX2-125" fmla="*/ 471470 w 471470"/>
                <a:gd name="connsiteY2-126" fmla="*/ 210960 h 561768"/>
                <a:gd name="connsiteX3-127" fmla="*/ 348856 w 471470"/>
                <a:gd name="connsiteY3-128" fmla="*/ 561768 h 561768"/>
                <a:gd name="connsiteX4-129" fmla="*/ 49134 w 471470"/>
                <a:gd name="connsiteY4-130" fmla="*/ 431141 h 561768"/>
                <a:gd name="connsiteX5-131" fmla="*/ 0 w 471470"/>
                <a:gd name="connsiteY5-132" fmla="*/ 251782 h 561768"/>
                <a:gd name="connsiteX0-133" fmla="*/ 0 w 471470"/>
                <a:gd name="connsiteY0-134" fmla="*/ 260926 h 570912"/>
                <a:gd name="connsiteX1-135" fmla="*/ 168298 w 471470"/>
                <a:gd name="connsiteY1-136" fmla="*/ 0 h 570912"/>
                <a:gd name="connsiteX2-137" fmla="*/ 471470 w 471470"/>
                <a:gd name="connsiteY2-138" fmla="*/ 220104 h 570912"/>
                <a:gd name="connsiteX3-139" fmla="*/ 348856 w 471470"/>
                <a:gd name="connsiteY3-140" fmla="*/ 570912 h 570912"/>
                <a:gd name="connsiteX4-141" fmla="*/ 49134 w 471470"/>
                <a:gd name="connsiteY4-142" fmla="*/ 440285 h 570912"/>
                <a:gd name="connsiteX5-143" fmla="*/ 0 w 471470"/>
                <a:gd name="connsiteY5-144" fmla="*/ 260926 h 570912"/>
                <a:gd name="connsiteX0-145" fmla="*/ 0 w 706873"/>
                <a:gd name="connsiteY0-146" fmla="*/ 284176 h 570912"/>
                <a:gd name="connsiteX1-147" fmla="*/ 403701 w 706873"/>
                <a:gd name="connsiteY1-148" fmla="*/ 0 h 570912"/>
                <a:gd name="connsiteX2-149" fmla="*/ 706873 w 706873"/>
                <a:gd name="connsiteY2-150" fmla="*/ 220104 h 570912"/>
                <a:gd name="connsiteX3-151" fmla="*/ 584259 w 706873"/>
                <a:gd name="connsiteY3-152" fmla="*/ 570912 h 570912"/>
                <a:gd name="connsiteX4-153" fmla="*/ 284537 w 706873"/>
                <a:gd name="connsiteY4-154" fmla="*/ 440285 h 570912"/>
                <a:gd name="connsiteX5-155" fmla="*/ 0 w 706873"/>
                <a:gd name="connsiteY5-156" fmla="*/ 284176 h 570912"/>
                <a:gd name="connsiteX0-157" fmla="*/ 0 w 706873"/>
                <a:gd name="connsiteY0-158" fmla="*/ 223146 h 509882"/>
                <a:gd name="connsiteX1-159" fmla="*/ 403701 w 706873"/>
                <a:gd name="connsiteY1-160" fmla="*/ 0 h 509882"/>
                <a:gd name="connsiteX2-161" fmla="*/ 706873 w 706873"/>
                <a:gd name="connsiteY2-162" fmla="*/ 159074 h 509882"/>
                <a:gd name="connsiteX3-163" fmla="*/ 584259 w 706873"/>
                <a:gd name="connsiteY3-164" fmla="*/ 509882 h 509882"/>
                <a:gd name="connsiteX4-165" fmla="*/ 284537 w 706873"/>
                <a:gd name="connsiteY4-166" fmla="*/ 379255 h 509882"/>
                <a:gd name="connsiteX5-167" fmla="*/ 0 w 706873"/>
                <a:gd name="connsiteY5-168" fmla="*/ 223146 h 509882"/>
                <a:gd name="connsiteX0-169" fmla="*/ 0 w 640030"/>
                <a:gd name="connsiteY0-170" fmla="*/ 223146 h 509882"/>
                <a:gd name="connsiteX1-171" fmla="*/ 403701 w 640030"/>
                <a:gd name="connsiteY1-172" fmla="*/ 0 h 509882"/>
                <a:gd name="connsiteX2-173" fmla="*/ 640030 w 640030"/>
                <a:gd name="connsiteY2-174" fmla="*/ 240448 h 509882"/>
                <a:gd name="connsiteX3-175" fmla="*/ 584259 w 640030"/>
                <a:gd name="connsiteY3-176" fmla="*/ 509882 h 509882"/>
                <a:gd name="connsiteX4-177" fmla="*/ 284537 w 640030"/>
                <a:gd name="connsiteY4-178" fmla="*/ 379255 h 509882"/>
                <a:gd name="connsiteX5-179" fmla="*/ 0 w 640030"/>
                <a:gd name="connsiteY5-180" fmla="*/ 223146 h 509882"/>
                <a:gd name="connsiteX0-181" fmla="*/ 0 w 640030"/>
                <a:gd name="connsiteY0-182" fmla="*/ 223146 h 681349"/>
                <a:gd name="connsiteX1-183" fmla="*/ 403701 w 640030"/>
                <a:gd name="connsiteY1-184" fmla="*/ 0 h 681349"/>
                <a:gd name="connsiteX2-185" fmla="*/ 640030 w 640030"/>
                <a:gd name="connsiteY2-186" fmla="*/ 240448 h 681349"/>
                <a:gd name="connsiteX3-187" fmla="*/ 639477 w 640030"/>
                <a:gd name="connsiteY3-188" fmla="*/ 681349 h 681349"/>
                <a:gd name="connsiteX4-189" fmla="*/ 284537 w 640030"/>
                <a:gd name="connsiteY4-190" fmla="*/ 379255 h 681349"/>
                <a:gd name="connsiteX5-191" fmla="*/ 0 w 640030"/>
                <a:gd name="connsiteY5-192" fmla="*/ 223146 h 681349"/>
                <a:gd name="connsiteX0-193" fmla="*/ 0 w 640030"/>
                <a:gd name="connsiteY0-194" fmla="*/ 223146 h 693126"/>
                <a:gd name="connsiteX1-195" fmla="*/ 403701 w 640030"/>
                <a:gd name="connsiteY1-196" fmla="*/ 0 h 693126"/>
                <a:gd name="connsiteX2-197" fmla="*/ 640030 w 640030"/>
                <a:gd name="connsiteY2-198" fmla="*/ 240448 h 693126"/>
                <a:gd name="connsiteX3-199" fmla="*/ 639477 w 640030"/>
                <a:gd name="connsiteY3-200" fmla="*/ 681349 h 693126"/>
                <a:gd name="connsiteX4-201" fmla="*/ 153757 w 640030"/>
                <a:gd name="connsiteY4-202" fmla="*/ 693126 h 693126"/>
                <a:gd name="connsiteX5-203" fmla="*/ 0 w 640030"/>
                <a:gd name="connsiteY5-204" fmla="*/ 223146 h 693126"/>
                <a:gd name="connsiteX0-205" fmla="*/ 0 w 640030"/>
                <a:gd name="connsiteY0-206" fmla="*/ 170834 h 640814"/>
                <a:gd name="connsiteX1-207" fmla="*/ 415326 w 640030"/>
                <a:gd name="connsiteY1-208" fmla="*/ 0 h 640814"/>
                <a:gd name="connsiteX2-209" fmla="*/ 640030 w 640030"/>
                <a:gd name="connsiteY2-210" fmla="*/ 188136 h 640814"/>
                <a:gd name="connsiteX3-211" fmla="*/ 639477 w 640030"/>
                <a:gd name="connsiteY3-212" fmla="*/ 629037 h 640814"/>
                <a:gd name="connsiteX4-213" fmla="*/ 153757 w 640030"/>
                <a:gd name="connsiteY4-214" fmla="*/ 640814 h 640814"/>
                <a:gd name="connsiteX5-215" fmla="*/ 0 w 640030"/>
                <a:gd name="connsiteY5-216" fmla="*/ 170834 h 640814"/>
                <a:gd name="connsiteX0-217" fmla="*/ 0 w 639477"/>
                <a:gd name="connsiteY0-218" fmla="*/ 170834 h 640814"/>
                <a:gd name="connsiteX1-219" fmla="*/ 415326 w 639477"/>
                <a:gd name="connsiteY1-220" fmla="*/ 0 h 640814"/>
                <a:gd name="connsiteX2-221" fmla="*/ 584812 w 639477"/>
                <a:gd name="connsiteY2-222" fmla="*/ 211386 h 640814"/>
                <a:gd name="connsiteX3-223" fmla="*/ 639477 w 639477"/>
                <a:gd name="connsiteY3-224" fmla="*/ 629037 h 640814"/>
                <a:gd name="connsiteX4-225" fmla="*/ 153757 w 639477"/>
                <a:gd name="connsiteY4-226" fmla="*/ 640814 h 640814"/>
                <a:gd name="connsiteX5-227" fmla="*/ 0 w 639477"/>
                <a:gd name="connsiteY5-228" fmla="*/ 170834 h 640814"/>
                <a:gd name="connsiteX0-229" fmla="*/ 0 w 639477"/>
                <a:gd name="connsiteY0-230" fmla="*/ 170834 h 640814"/>
                <a:gd name="connsiteX1-231" fmla="*/ 415326 w 639477"/>
                <a:gd name="connsiteY1-232" fmla="*/ 0 h 640814"/>
                <a:gd name="connsiteX2-233" fmla="*/ 584812 w 639477"/>
                <a:gd name="connsiteY2-234" fmla="*/ 211386 h 640814"/>
                <a:gd name="connsiteX3-235" fmla="*/ 639477 w 639477"/>
                <a:gd name="connsiteY3-236" fmla="*/ 629037 h 640814"/>
                <a:gd name="connsiteX4-237" fmla="*/ 153757 w 639477"/>
                <a:gd name="connsiteY4-238" fmla="*/ 640814 h 640814"/>
                <a:gd name="connsiteX5-239" fmla="*/ 0 w 639477"/>
                <a:gd name="connsiteY5-240" fmla="*/ 170834 h 640814"/>
                <a:gd name="connsiteX0-241" fmla="*/ 0 w 613322"/>
                <a:gd name="connsiteY0-242" fmla="*/ 170834 h 640814"/>
                <a:gd name="connsiteX1-243" fmla="*/ 415326 w 613322"/>
                <a:gd name="connsiteY1-244" fmla="*/ 0 h 640814"/>
                <a:gd name="connsiteX2-245" fmla="*/ 584812 w 613322"/>
                <a:gd name="connsiteY2-246" fmla="*/ 211386 h 640814"/>
                <a:gd name="connsiteX3-247" fmla="*/ 613321 w 613322"/>
                <a:gd name="connsiteY3-248" fmla="*/ 565100 h 640814"/>
                <a:gd name="connsiteX4-249" fmla="*/ 153757 w 613322"/>
                <a:gd name="connsiteY4-250" fmla="*/ 640814 h 640814"/>
                <a:gd name="connsiteX5-251" fmla="*/ 0 w 613322"/>
                <a:gd name="connsiteY5-252" fmla="*/ 170834 h 640814"/>
                <a:gd name="connsiteX0-253" fmla="*/ 0 w 613321"/>
                <a:gd name="connsiteY0-254" fmla="*/ 170834 h 640814"/>
                <a:gd name="connsiteX1-255" fmla="*/ 415326 w 613321"/>
                <a:gd name="connsiteY1-256" fmla="*/ 0 h 640814"/>
                <a:gd name="connsiteX2-257" fmla="*/ 584812 w 613321"/>
                <a:gd name="connsiteY2-258" fmla="*/ 211386 h 640814"/>
                <a:gd name="connsiteX3-259" fmla="*/ 613321 w 613321"/>
                <a:gd name="connsiteY3-260" fmla="*/ 565100 h 640814"/>
                <a:gd name="connsiteX4-261" fmla="*/ 153757 w 613321"/>
                <a:gd name="connsiteY4-262" fmla="*/ 640814 h 640814"/>
                <a:gd name="connsiteX5-263" fmla="*/ 0 w 613321"/>
                <a:gd name="connsiteY5-264" fmla="*/ 170834 h 640814"/>
                <a:gd name="connsiteX0-265" fmla="*/ 0 w 613321"/>
                <a:gd name="connsiteY0-266" fmla="*/ 170834 h 640814"/>
                <a:gd name="connsiteX1-267" fmla="*/ 415326 w 613321"/>
                <a:gd name="connsiteY1-268" fmla="*/ 0 h 640814"/>
                <a:gd name="connsiteX2-269" fmla="*/ 449039 w 613321"/>
                <a:gd name="connsiteY2-270" fmla="*/ 269172 h 640814"/>
                <a:gd name="connsiteX3-271" fmla="*/ 613321 w 613321"/>
                <a:gd name="connsiteY3-272" fmla="*/ 565100 h 640814"/>
                <a:gd name="connsiteX4-273" fmla="*/ 153757 w 613321"/>
                <a:gd name="connsiteY4-274" fmla="*/ 640814 h 640814"/>
                <a:gd name="connsiteX5-275" fmla="*/ 0 w 613321"/>
                <a:gd name="connsiteY5-276" fmla="*/ 170834 h 640814"/>
                <a:gd name="connsiteX0-277" fmla="*/ 0 w 613321"/>
                <a:gd name="connsiteY0-278" fmla="*/ 170834 h 640814"/>
                <a:gd name="connsiteX1-279" fmla="*/ 415326 w 613321"/>
                <a:gd name="connsiteY1-280" fmla="*/ 0 h 640814"/>
                <a:gd name="connsiteX2-281" fmla="*/ 455211 w 613321"/>
                <a:gd name="connsiteY2-282" fmla="*/ 278296 h 640814"/>
                <a:gd name="connsiteX3-283" fmla="*/ 613321 w 613321"/>
                <a:gd name="connsiteY3-284" fmla="*/ 565100 h 640814"/>
                <a:gd name="connsiteX4-285" fmla="*/ 153757 w 613321"/>
                <a:gd name="connsiteY4-286" fmla="*/ 640814 h 640814"/>
                <a:gd name="connsiteX5-287" fmla="*/ 0 w 613321"/>
                <a:gd name="connsiteY5-288" fmla="*/ 170834 h 640814"/>
                <a:gd name="connsiteX0-289" fmla="*/ 0 w 613321"/>
                <a:gd name="connsiteY0-290" fmla="*/ 106966 h 576946"/>
                <a:gd name="connsiteX1-291" fmla="*/ 393726 w 613321"/>
                <a:gd name="connsiteY1-292" fmla="*/ 0 h 576946"/>
                <a:gd name="connsiteX2-293" fmla="*/ 455211 w 613321"/>
                <a:gd name="connsiteY2-294" fmla="*/ 214428 h 576946"/>
                <a:gd name="connsiteX3-295" fmla="*/ 613321 w 613321"/>
                <a:gd name="connsiteY3-296" fmla="*/ 501232 h 576946"/>
                <a:gd name="connsiteX4-297" fmla="*/ 153757 w 613321"/>
                <a:gd name="connsiteY4-298" fmla="*/ 576946 h 576946"/>
                <a:gd name="connsiteX5-299" fmla="*/ 0 w 613321"/>
                <a:gd name="connsiteY5-300" fmla="*/ 106966 h 576946"/>
                <a:gd name="connsiteX0-301" fmla="*/ 0 w 613321"/>
                <a:gd name="connsiteY0-302" fmla="*/ 37015 h 506995"/>
                <a:gd name="connsiteX1-303" fmla="*/ 406069 w 613321"/>
                <a:gd name="connsiteY1-304" fmla="*/ 0 h 506995"/>
                <a:gd name="connsiteX2-305" fmla="*/ 455211 w 613321"/>
                <a:gd name="connsiteY2-306" fmla="*/ 144477 h 506995"/>
                <a:gd name="connsiteX3-307" fmla="*/ 613321 w 613321"/>
                <a:gd name="connsiteY3-308" fmla="*/ 431281 h 506995"/>
                <a:gd name="connsiteX4-309" fmla="*/ 153757 w 613321"/>
                <a:gd name="connsiteY4-310" fmla="*/ 506995 h 506995"/>
                <a:gd name="connsiteX5-311" fmla="*/ 0 w 613321"/>
                <a:gd name="connsiteY5-312" fmla="*/ 37015 h 506995"/>
                <a:gd name="connsiteX0-313" fmla="*/ 0 w 613321"/>
                <a:gd name="connsiteY0-314" fmla="*/ 37015 h 506995"/>
                <a:gd name="connsiteX1-315" fmla="*/ 406069 w 613321"/>
                <a:gd name="connsiteY1-316" fmla="*/ 0 h 506995"/>
                <a:gd name="connsiteX2-317" fmla="*/ 464468 w 613321"/>
                <a:gd name="connsiteY2-318" fmla="*/ 177932 h 506995"/>
                <a:gd name="connsiteX3-319" fmla="*/ 613321 w 613321"/>
                <a:gd name="connsiteY3-320" fmla="*/ 431281 h 506995"/>
                <a:gd name="connsiteX4-321" fmla="*/ 153757 w 613321"/>
                <a:gd name="connsiteY4-322" fmla="*/ 506995 h 506995"/>
                <a:gd name="connsiteX5-323" fmla="*/ 0 w 613321"/>
                <a:gd name="connsiteY5-324" fmla="*/ 37015 h 506995"/>
                <a:gd name="connsiteX0-325" fmla="*/ 0 w 464468"/>
                <a:gd name="connsiteY0-326" fmla="*/ 37015 h 506995"/>
                <a:gd name="connsiteX1-327" fmla="*/ 406069 w 464468"/>
                <a:gd name="connsiteY1-328" fmla="*/ 0 h 506995"/>
                <a:gd name="connsiteX2-329" fmla="*/ 464468 w 464468"/>
                <a:gd name="connsiteY2-330" fmla="*/ 177932 h 506995"/>
                <a:gd name="connsiteX3-331" fmla="*/ 440520 w 464468"/>
                <a:gd name="connsiteY3-332" fmla="*/ 291379 h 506995"/>
                <a:gd name="connsiteX4-333" fmla="*/ 153757 w 464468"/>
                <a:gd name="connsiteY4-334" fmla="*/ 506995 h 506995"/>
                <a:gd name="connsiteX5-335" fmla="*/ 0 w 464468"/>
                <a:gd name="connsiteY5-336" fmla="*/ 37015 h 506995"/>
                <a:gd name="connsiteX0-337" fmla="*/ 0 w 440520"/>
                <a:gd name="connsiteY0-338" fmla="*/ 37015 h 506995"/>
                <a:gd name="connsiteX1-339" fmla="*/ 406069 w 440520"/>
                <a:gd name="connsiteY1-340" fmla="*/ 0 h 506995"/>
                <a:gd name="connsiteX2-341" fmla="*/ 436696 w 440520"/>
                <a:gd name="connsiteY2-342" fmla="*/ 184015 h 506995"/>
                <a:gd name="connsiteX3-343" fmla="*/ 440520 w 440520"/>
                <a:gd name="connsiteY3-344" fmla="*/ 291379 h 506995"/>
                <a:gd name="connsiteX4-345" fmla="*/ 153757 w 440520"/>
                <a:gd name="connsiteY4-346" fmla="*/ 506995 h 506995"/>
                <a:gd name="connsiteX5-347" fmla="*/ 0 w 440520"/>
                <a:gd name="connsiteY5-348" fmla="*/ 37015 h 506995"/>
                <a:gd name="connsiteX0-349" fmla="*/ 0 w 440520"/>
                <a:gd name="connsiteY0-350" fmla="*/ 0 h 469980"/>
                <a:gd name="connsiteX1-351" fmla="*/ 404205 w 440520"/>
                <a:gd name="connsiteY1-352" fmla="*/ 135669 h 469980"/>
                <a:gd name="connsiteX2-353" fmla="*/ 436696 w 440520"/>
                <a:gd name="connsiteY2-354" fmla="*/ 147000 h 469980"/>
                <a:gd name="connsiteX3-355" fmla="*/ 440520 w 440520"/>
                <a:gd name="connsiteY3-356" fmla="*/ 254364 h 469980"/>
                <a:gd name="connsiteX4-357" fmla="*/ 153757 w 440520"/>
                <a:gd name="connsiteY4-358" fmla="*/ 469980 h 469980"/>
                <a:gd name="connsiteX5-359" fmla="*/ 0 w 440520"/>
                <a:gd name="connsiteY5-360" fmla="*/ 0 h 469980"/>
                <a:gd name="connsiteX0-361" fmla="*/ 0 w 652905"/>
                <a:gd name="connsiteY0-362" fmla="*/ 0 h 469980"/>
                <a:gd name="connsiteX1-363" fmla="*/ 404205 w 652905"/>
                <a:gd name="connsiteY1-364" fmla="*/ 135669 h 469980"/>
                <a:gd name="connsiteX2-365" fmla="*/ 652905 w 652905"/>
                <a:gd name="connsiteY2-366" fmla="*/ 58821 h 469980"/>
                <a:gd name="connsiteX3-367" fmla="*/ 440520 w 652905"/>
                <a:gd name="connsiteY3-368" fmla="*/ 254364 h 469980"/>
                <a:gd name="connsiteX4-369" fmla="*/ 153757 w 652905"/>
                <a:gd name="connsiteY4-370" fmla="*/ 469980 h 469980"/>
                <a:gd name="connsiteX5-371" fmla="*/ 0 w 652905"/>
                <a:gd name="connsiteY5-372" fmla="*/ 0 h 469980"/>
                <a:gd name="connsiteX0-373" fmla="*/ 0 w 652905"/>
                <a:gd name="connsiteY0-374" fmla="*/ 0 h 469980"/>
                <a:gd name="connsiteX1-375" fmla="*/ 404205 w 652905"/>
                <a:gd name="connsiteY1-376" fmla="*/ 135669 h 469980"/>
                <a:gd name="connsiteX2-377" fmla="*/ 652905 w 652905"/>
                <a:gd name="connsiteY2-378" fmla="*/ 58821 h 469980"/>
                <a:gd name="connsiteX3-379" fmla="*/ 559808 w 652905"/>
                <a:gd name="connsiteY3-380" fmla="*/ 353565 h 469980"/>
                <a:gd name="connsiteX4-381" fmla="*/ 153757 w 652905"/>
                <a:gd name="connsiteY4-382" fmla="*/ 469980 h 469980"/>
                <a:gd name="connsiteX5-383" fmla="*/ 0 w 652905"/>
                <a:gd name="connsiteY5-384" fmla="*/ 0 h 4699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52905" h="469980">
                  <a:moveTo>
                    <a:pt x="0" y="0"/>
                  </a:moveTo>
                  <a:lnTo>
                    <a:pt x="404205" y="135669"/>
                  </a:lnTo>
                  <a:lnTo>
                    <a:pt x="652905" y="58821"/>
                  </a:lnTo>
                  <a:lnTo>
                    <a:pt x="559808" y="353565"/>
                  </a:lnTo>
                  <a:lnTo>
                    <a:pt x="153757" y="46998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2225">
              <a:solidFill>
                <a:srgbClr val="C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</p:grpSp>
      <p:sp>
        <p:nvSpPr>
          <p:cNvPr id="13" name="多边形"/>
          <p:cNvSpPr>
            <a:spLocks noChangeAspect="1"/>
          </p:cNvSpPr>
          <p:nvPr/>
        </p:nvSpPr>
        <p:spPr>
          <a:xfrm>
            <a:off x="3587400" y="2236372"/>
            <a:ext cx="2164062" cy="2027173"/>
          </a:xfrm>
          <a:prstGeom prst="pentagon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" name="多边形"/>
          <p:cNvSpPr>
            <a:spLocks noChangeAspect="1"/>
          </p:cNvSpPr>
          <p:nvPr/>
        </p:nvSpPr>
        <p:spPr>
          <a:xfrm>
            <a:off x="3818244" y="2516230"/>
            <a:ext cx="1719808" cy="1611021"/>
          </a:xfrm>
          <a:prstGeom prst="pentagon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" name="多边形"/>
          <p:cNvSpPr>
            <a:spLocks noChangeAspect="1"/>
          </p:cNvSpPr>
          <p:nvPr/>
        </p:nvSpPr>
        <p:spPr>
          <a:xfrm>
            <a:off x="4071626" y="2789261"/>
            <a:ext cx="1200932" cy="1124967"/>
          </a:xfrm>
          <a:prstGeom prst="pentagon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" name="多边形"/>
          <p:cNvSpPr>
            <a:spLocks noChangeAspect="1"/>
          </p:cNvSpPr>
          <p:nvPr/>
        </p:nvSpPr>
        <p:spPr>
          <a:xfrm>
            <a:off x="4315124" y="3071915"/>
            <a:ext cx="726048" cy="680122"/>
          </a:xfrm>
          <a:prstGeom prst="pentagon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" name="矩形 16"/>
          <p:cNvSpPr/>
          <p:nvPr/>
        </p:nvSpPr>
        <p:spPr>
          <a:xfrm>
            <a:off x="416859" y="2444017"/>
            <a:ext cx="8627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</a:t>
            </a:r>
            <a:endParaRPr kumimoji="1" lang="en-US" altLang="zh-CN" sz="3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48832" y="3169220"/>
            <a:ext cx="1314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NoSQL</a:t>
            </a:r>
            <a:endParaRPr kumimoji="1" lang="en-US" altLang="zh-CN" sz="3200" dirty="0">
              <a:solidFill>
                <a:srgbClr val="0432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多边形"/>
          <p:cNvSpPr>
            <a:spLocks noChangeAspect="1"/>
          </p:cNvSpPr>
          <p:nvPr/>
        </p:nvSpPr>
        <p:spPr>
          <a:xfrm>
            <a:off x="4064105" y="2015752"/>
            <a:ext cx="1943393" cy="2494588"/>
          </a:xfrm>
          <a:custGeom>
            <a:avLst/>
            <a:gdLst>
              <a:gd name="connsiteX0" fmla="*/ 0 w 300020"/>
              <a:gd name="connsiteY0" fmla="*/ 105804 h 276999"/>
              <a:gd name="connsiteX1" fmla="*/ 150010 w 300020"/>
              <a:gd name="connsiteY1" fmla="*/ 0 h 276999"/>
              <a:gd name="connsiteX2" fmla="*/ 300020 w 300020"/>
              <a:gd name="connsiteY2" fmla="*/ 105804 h 276999"/>
              <a:gd name="connsiteX3" fmla="*/ 242721 w 300020"/>
              <a:gd name="connsiteY3" fmla="*/ 276998 h 276999"/>
              <a:gd name="connsiteX4" fmla="*/ 57299 w 300020"/>
              <a:gd name="connsiteY4" fmla="*/ 276998 h 276999"/>
              <a:gd name="connsiteX5" fmla="*/ 0 w 300020"/>
              <a:gd name="connsiteY5" fmla="*/ 105804 h 276999"/>
              <a:gd name="connsiteX0-1" fmla="*/ 0 w 300020"/>
              <a:gd name="connsiteY0-2" fmla="*/ 285418 h 456612"/>
              <a:gd name="connsiteX1-3" fmla="*/ 133681 w 300020"/>
              <a:gd name="connsiteY1-4" fmla="*/ 0 h 456612"/>
              <a:gd name="connsiteX2-5" fmla="*/ 300020 w 300020"/>
              <a:gd name="connsiteY2-6" fmla="*/ 285418 h 456612"/>
              <a:gd name="connsiteX3-7" fmla="*/ 242721 w 300020"/>
              <a:gd name="connsiteY3-8" fmla="*/ 456612 h 456612"/>
              <a:gd name="connsiteX4-9" fmla="*/ 57299 w 300020"/>
              <a:gd name="connsiteY4-10" fmla="*/ 456612 h 456612"/>
              <a:gd name="connsiteX5-11" fmla="*/ 0 w 300020"/>
              <a:gd name="connsiteY5-12" fmla="*/ 285418 h 456612"/>
              <a:gd name="connsiteX0-13" fmla="*/ 0 w 300020"/>
              <a:gd name="connsiteY0-14" fmla="*/ 269090 h 440284"/>
              <a:gd name="connsiteX1-15" fmla="*/ 133681 w 300020"/>
              <a:gd name="connsiteY1-16" fmla="*/ 0 h 440284"/>
              <a:gd name="connsiteX2-17" fmla="*/ 300020 w 300020"/>
              <a:gd name="connsiteY2-18" fmla="*/ 269090 h 440284"/>
              <a:gd name="connsiteX3-19" fmla="*/ 242721 w 300020"/>
              <a:gd name="connsiteY3-20" fmla="*/ 440284 h 440284"/>
              <a:gd name="connsiteX4-21" fmla="*/ 57299 w 300020"/>
              <a:gd name="connsiteY4-22" fmla="*/ 440284 h 440284"/>
              <a:gd name="connsiteX5-23" fmla="*/ 0 w 300020"/>
              <a:gd name="connsiteY5-24" fmla="*/ 269090 h 440284"/>
              <a:gd name="connsiteX0-25" fmla="*/ 0 w 471470"/>
              <a:gd name="connsiteY0-26" fmla="*/ 269090 h 440284"/>
              <a:gd name="connsiteX1-27" fmla="*/ 133681 w 471470"/>
              <a:gd name="connsiteY1-28" fmla="*/ 0 h 440284"/>
              <a:gd name="connsiteX2-29" fmla="*/ 471470 w 471470"/>
              <a:gd name="connsiteY2-30" fmla="*/ 228268 h 440284"/>
              <a:gd name="connsiteX3-31" fmla="*/ 242721 w 471470"/>
              <a:gd name="connsiteY3-32" fmla="*/ 440284 h 440284"/>
              <a:gd name="connsiteX4-33" fmla="*/ 57299 w 471470"/>
              <a:gd name="connsiteY4-34" fmla="*/ 440284 h 440284"/>
              <a:gd name="connsiteX5-35" fmla="*/ 0 w 471470"/>
              <a:gd name="connsiteY5-36" fmla="*/ 269090 h 440284"/>
              <a:gd name="connsiteX0-37" fmla="*/ 0 w 471470"/>
              <a:gd name="connsiteY0-38" fmla="*/ 269090 h 570912"/>
              <a:gd name="connsiteX1-39" fmla="*/ 133681 w 471470"/>
              <a:gd name="connsiteY1-40" fmla="*/ 0 h 570912"/>
              <a:gd name="connsiteX2-41" fmla="*/ 471470 w 471470"/>
              <a:gd name="connsiteY2-42" fmla="*/ 228268 h 570912"/>
              <a:gd name="connsiteX3-43" fmla="*/ 332528 w 471470"/>
              <a:gd name="connsiteY3-44" fmla="*/ 570912 h 570912"/>
              <a:gd name="connsiteX4-45" fmla="*/ 57299 w 471470"/>
              <a:gd name="connsiteY4-46" fmla="*/ 440284 h 570912"/>
              <a:gd name="connsiteX5-47" fmla="*/ 0 w 471470"/>
              <a:gd name="connsiteY5-48" fmla="*/ 269090 h 570912"/>
              <a:gd name="connsiteX0-49" fmla="*/ 0 w 471470"/>
              <a:gd name="connsiteY0-50" fmla="*/ 269090 h 562748"/>
              <a:gd name="connsiteX1-51" fmla="*/ 133681 w 471470"/>
              <a:gd name="connsiteY1-52" fmla="*/ 0 h 562748"/>
              <a:gd name="connsiteX2-53" fmla="*/ 471470 w 471470"/>
              <a:gd name="connsiteY2-54" fmla="*/ 228268 h 562748"/>
              <a:gd name="connsiteX3-55" fmla="*/ 308035 w 471470"/>
              <a:gd name="connsiteY3-56" fmla="*/ 562748 h 562748"/>
              <a:gd name="connsiteX4-57" fmla="*/ 57299 w 471470"/>
              <a:gd name="connsiteY4-58" fmla="*/ 440284 h 562748"/>
              <a:gd name="connsiteX5-59" fmla="*/ 0 w 471470"/>
              <a:gd name="connsiteY5-60" fmla="*/ 269090 h 562748"/>
              <a:gd name="connsiteX0-61" fmla="*/ 8016 w 479486"/>
              <a:gd name="connsiteY0-62" fmla="*/ 269090 h 562748"/>
              <a:gd name="connsiteX1-63" fmla="*/ 141697 w 479486"/>
              <a:gd name="connsiteY1-64" fmla="*/ 0 h 562748"/>
              <a:gd name="connsiteX2-65" fmla="*/ 479486 w 479486"/>
              <a:gd name="connsiteY2-66" fmla="*/ 228268 h 562748"/>
              <a:gd name="connsiteX3-67" fmla="*/ 316051 w 479486"/>
              <a:gd name="connsiteY3-68" fmla="*/ 562748 h 562748"/>
              <a:gd name="connsiteX4-69" fmla="*/ 0 w 479486"/>
              <a:gd name="connsiteY4-70" fmla="*/ 472942 h 562748"/>
              <a:gd name="connsiteX5-71" fmla="*/ 8016 w 479486"/>
              <a:gd name="connsiteY5-72" fmla="*/ 269090 h 562748"/>
              <a:gd name="connsiteX0-73" fmla="*/ 8016 w 479486"/>
              <a:gd name="connsiteY0-74" fmla="*/ 260926 h 554584"/>
              <a:gd name="connsiteX1-75" fmla="*/ 158026 w 479486"/>
              <a:gd name="connsiteY1-76" fmla="*/ 0 h 554584"/>
              <a:gd name="connsiteX2-77" fmla="*/ 479486 w 479486"/>
              <a:gd name="connsiteY2-78" fmla="*/ 220104 h 554584"/>
              <a:gd name="connsiteX3-79" fmla="*/ 316051 w 479486"/>
              <a:gd name="connsiteY3-80" fmla="*/ 554584 h 554584"/>
              <a:gd name="connsiteX4-81" fmla="*/ 0 w 479486"/>
              <a:gd name="connsiteY4-82" fmla="*/ 464778 h 554584"/>
              <a:gd name="connsiteX5-83" fmla="*/ 8016 w 479486"/>
              <a:gd name="connsiteY5-84" fmla="*/ 260926 h 554584"/>
              <a:gd name="connsiteX0-85" fmla="*/ 0 w 471470"/>
              <a:gd name="connsiteY0-86" fmla="*/ 260926 h 554584"/>
              <a:gd name="connsiteX1-87" fmla="*/ 150010 w 471470"/>
              <a:gd name="connsiteY1-88" fmla="*/ 0 h 554584"/>
              <a:gd name="connsiteX2-89" fmla="*/ 471470 w 471470"/>
              <a:gd name="connsiteY2-90" fmla="*/ 220104 h 554584"/>
              <a:gd name="connsiteX3-91" fmla="*/ 308035 w 471470"/>
              <a:gd name="connsiteY3-92" fmla="*/ 554584 h 554584"/>
              <a:gd name="connsiteX4-93" fmla="*/ 49134 w 471470"/>
              <a:gd name="connsiteY4-94" fmla="*/ 440285 h 554584"/>
              <a:gd name="connsiteX5-95" fmla="*/ 0 w 471470"/>
              <a:gd name="connsiteY5-96" fmla="*/ 260926 h 554584"/>
              <a:gd name="connsiteX0-97" fmla="*/ 0 w 471470"/>
              <a:gd name="connsiteY0-98" fmla="*/ 260926 h 570912"/>
              <a:gd name="connsiteX1-99" fmla="*/ 150010 w 471470"/>
              <a:gd name="connsiteY1-100" fmla="*/ 0 h 570912"/>
              <a:gd name="connsiteX2-101" fmla="*/ 471470 w 471470"/>
              <a:gd name="connsiteY2-102" fmla="*/ 220104 h 570912"/>
              <a:gd name="connsiteX3-103" fmla="*/ 348856 w 471470"/>
              <a:gd name="connsiteY3-104" fmla="*/ 570912 h 570912"/>
              <a:gd name="connsiteX4-105" fmla="*/ 49134 w 471470"/>
              <a:gd name="connsiteY4-106" fmla="*/ 440285 h 570912"/>
              <a:gd name="connsiteX5-107" fmla="*/ 0 w 471470"/>
              <a:gd name="connsiteY5-108" fmla="*/ 260926 h 570912"/>
              <a:gd name="connsiteX0-109" fmla="*/ 0 w 471470"/>
              <a:gd name="connsiteY0-110" fmla="*/ 270070 h 580056"/>
              <a:gd name="connsiteX1-111" fmla="*/ 140866 w 471470"/>
              <a:gd name="connsiteY1-112" fmla="*/ 0 h 580056"/>
              <a:gd name="connsiteX2-113" fmla="*/ 471470 w 471470"/>
              <a:gd name="connsiteY2-114" fmla="*/ 229248 h 580056"/>
              <a:gd name="connsiteX3-115" fmla="*/ 348856 w 471470"/>
              <a:gd name="connsiteY3-116" fmla="*/ 580056 h 580056"/>
              <a:gd name="connsiteX4-117" fmla="*/ 49134 w 471470"/>
              <a:gd name="connsiteY4-118" fmla="*/ 449429 h 580056"/>
              <a:gd name="connsiteX5-119" fmla="*/ 0 w 471470"/>
              <a:gd name="connsiteY5-120" fmla="*/ 270070 h 580056"/>
              <a:gd name="connsiteX0-121" fmla="*/ 0 w 471470"/>
              <a:gd name="connsiteY0-122" fmla="*/ 251782 h 561768"/>
              <a:gd name="connsiteX1-123" fmla="*/ 131722 w 471470"/>
              <a:gd name="connsiteY1-124" fmla="*/ 0 h 561768"/>
              <a:gd name="connsiteX2-125" fmla="*/ 471470 w 471470"/>
              <a:gd name="connsiteY2-126" fmla="*/ 210960 h 561768"/>
              <a:gd name="connsiteX3-127" fmla="*/ 348856 w 471470"/>
              <a:gd name="connsiteY3-128" fmla="*/ 561768 h 561768"/>
              <a:gd name="connsiteX4-129" fmla="*/ 49134 w 471470"/>
              <a:gd name="connsiteY4-130" fmla="*/ 431141 h 561768"/>
              <a:gd name="connsiteX5-131" fmla="*/ 0 w 471470"/>
              <a:gd name="connsiteY5-132" fmla="*/ 251782 h 561768"/>
              <a:gd name="connsiteX0-133" fmla="*/ 0 w 471470"/>
              <a:gd name="connsiteY0-134" fmla="*/ 260926 h 570912"/>
              <a:gd name="connsiteX1-135" fmla="*/ 168298 w 471470"/>
              <a:gd name="connsiteY1-136" fmla="*/ 0 h 570912"/>
              <a:gd name="connsiteX2-137" fmla="*/ 471470 w 471470"/>
              <a:gd name="connsiteY2-138" fmla="*/ 220104 h 570912"/>
              <a:gd name="connsiteX3-139" fmla="*/ 348856 w 471470"/>
              <a:gd name="connsiteY3-140" fmla="*/ 570912 h 570912"/>
              <a:gd name="connsiteX4-141" fmla="*/ 49134 w 471470"/>
              <a:gd name="connsiteY4-142" fmla="*/ 440285 h 570912"/>
              <a:gd name="connsiteX5-143" fmla="*/ 0 w 471470"/>
              <a:gd name="connsiteY5-144" fmla="*/ 260926 h 570912"/>
              <a:gd name="connsiteX0-145" fmla="*/ 0 w 706873"/>
              <a:gd name="connsiteY0-146" fmla="*/ 284176 h 570912"/>
              <a:gd name="connsiteX1-147" fmla="*/ 403701 w 706873"/>
              <a:gd name="connsiteY1-148" fmla="*/ 0 h 570912"/>
              <a:gd name="connsiteX2-149" fmla="*/ 706873 w 706873"/>
              <a:gd name="connsiteY2-150" fmla="*/ 220104 h 570912"/>
              <a:gd name="connsiteX3-151" fmla="*/ 584259 w 706873"/>
              <a:gd name="connsiteY3-152" fmla="*/ 570912 h 570912"/>
              <a:gd name="connsiteX4-153" fmla="*/ 284537 w 706873"/>
              <a:gd name="connsiteY4-154" fmla="*/ 440285 h 570912"/>
              <a:gd name="connsiteX5-155" fmla="*/ 0 w 706873"/>
              <a:gd name="connsiteY5-156" fmla="*/ 284176 h 570912"/>
              <a:gd name="connsiteX0-157" fmla="*/ 0 w 706873"/>
              <a:gd name="connsiteY0-158" fmla="*/ 223146 h 509882"/>
              <a:gd name="connsiteX1-159" fmla="*/ 403701 w 706873"/>
              <a:gd name="connsiteY1-160" fmla="*/ 0 h 509882"/>
              <a:gd name="connsiteX2-161" fmla="*/ 706873 w 706873"/>
              <a:gd name="connsiteY2-162" fmla="*/ 159074 h 509882"/>
              <a:gd name="connsiteX3-163" fmla="*/ 584259 w 706873"/>
              <a:gd name="connsiteY3-164" fmla="*/ 509882 h 509882"/>
              <a:gd name="connsiteX4-165" fmla="*/ 284537 w 706873"/>
              <a:gd name="connsiteY4-166" fmla="*/ 379255 h 509882"/>
              <a:gd name="connsiteX5-167" fmla="*/ 0 w 706873"/>
              <a:gd name="connsiteY5-168" fmla="*/ 223146 h 509882"/>
              <a:gd name="connsiteX0-169" fmla="*/ 0 w 640030"/>
              <a:gd name="connsiteY0-170" fmla="*/ 223146 h 509882"/>
              <a:gd name="connsiteX1-171" fmla="*/ 403701 w 640030"/>
              <a:gd name="connsiteY1-172" fmla="*/ 0 h 509882"/>
              <a:gd name="connsiteX2-173" fmla="*/ 640030 w 640030"/>
              <a:gd name="connsiteY2-174" fmla="*/ 240448 h 509882"/>
              <a:gd name="connsiteX3-175" fmla="*/ 584259 w 640030"/>
              <a:gd name="connsiteY3-176" fmla="*/ 509882 h 509882"/>
              <a:gd name="connsiteX4-177" fmla="*/ 284537 w 640030"/>
              <a:gd name="connsiteY4-178" fmla="*/ 379255 h 509882"/>
              <a:gd name="connsiteX5-179" fmla="*/ 0 w 640030"/>
              <a:gd name="connsiteY5-180" fmla="*/ 223146 h 509882"/>
              <a:gd name="connsiteX0-181" fmla="*/ 0 w 640030"/>
              <a:gd name="connsiteY0-182" fmla="*/ 223146 h 681349"/>
              <a:gd name="connsiteX1-183" fmla="*/ 403701 w 640030"/>
              <a:gd name="connsiteY1-184" fmla="*/ 0 h 681349"/>
              <a:gd name="connsiteX2-185" fmla="*/ 640030 w 640030"/>
              <a:gd name="connsiteY2-186" fmla="*/ 240448 h 681349"/>
              <a:gd name="connsiteX3-187" fmla="*/ 639477 w 640030"/>
              <a:gd name="connsiteY3-188" fmla="*/ 681349 h 681349"/>
              <a:gd name="connsiteX4-189" fmla="*/ 284537 w 640030"/>
              <a:gd name="connsiteY4-190" fmla="*/ 379255 h 681349"/>
              <a:gd name="connsiteX5-191" fmla="*/ 0 w 640030"/>
              <a:gd name="connsiteY5-192" fmla="*/ 223146 h 681349"/>
              <a:gd name="connsiteX0-193" fmla="*/ 0 w 640030"/>
              <a:gd name="connsiteY0-194" fmla="*/ 223146 h 693126"/>
              <a:gd name="connsiteX1-195" fmla="*/ 403701 w 640030"/>
              <a:gd name="connsiteY1-196" fmla="*/ 0 h 693126"/>
              <a:gd name="connsiteX2-197" fmla="*/ 640030 w 640030"/>
              <a:gd name="connsiteY2-198" fmla="*/ 240448 h 693126"/>
              <a:gd name="connsiteX3-199" fmla="*/ 639477 w 640030"/>
              <a:gd name="connsiteY3-200" fmla="*/ 681349 h 693126"/>
              <a:gd name="connsiteX4-201" fmla="*/ 153757 w 640030"/>
              <a:gd name="connsiteY4-202" fmla="*/ 693126 h 693126"/>
              <a:gd name="connsiteX5-203" fmla="*/ 0 w 640030"/>
              <a:gd name="connsiteY5-204" fmla="*/ 223146 h 693126"/>
              <a:gd name="connsiteX0-205" fmla="*/ 0 w 640030"/>
              <a:gd name="connsiteY0-206" fmla="*/ 170834 h 640814"/>
              <a:gd name="connsiteX1-207" fmla="*/ 415326 w 640030"/>
              <a:gd name="connsiteY1-208" fmla="*/ 0 h 640814"/>
              <a:gd name="connsiteX2-209" fmla="*/ 640030 w 640030"/>
              <a:gd name="connsiteY2-210" fmla="*/ 188136 h 640814"/>
              <a:gd name="connsiteX3-211" fmla="*/ 639477 w 640030"/>
              <a:gd name="connsiteY3-212" fmla="*/ 629037 h 640814"/>
              <a:gd name="connsiteX4-213" fmla="*/ 153757 w 640030"/>
              <a:gd name="connsiteY4-214" fmla="*/ 640814 h 640814"/>
              <a:gd name="connsiteX5-215" fmla="*/ 0 w 640030"/>
              <a:gd name="connsiteY5-216" fmla="*/ 170834 h 640814"/>
              <a:gd name="connsiteX0-217" fmla="*/ 0 w 639477"/>
              <a:gd name="connsiteY0-218" fmla="*/ 170834 h 640814"/>
              <a:gd name="connsiteX1-219" fmla="*/ 415326 w 639477"/>
              <a:gd name="connsiteY1-220" fmla="*/ 0 h 640814"/>
              <a:gd name="connsiteX2-221" fmla="*/ 584812 w 639477"/>
              <a:gd name="connsiteY2-222" fmla="*/ 211386 h 640814"/>
              <a:gd name="connsiteX3-223" fmla="*/ 639477 w 639477"/>
              <a:gd name="connsiteY3-224" fmla="*/ 629037 h 640814"/>
              <a:gd name="connsiteX4-225" fmla="*/ 153757 w 639477"/>
              <a:gd name="connsiteY4-226" fmla="*/ 640814 h 640814"/>
              <a:gd name="connsiteX5-227" fmla="*/ 0 w 639477"/>
              <a:gd name="connsiteY5-228" fmla="*/ 170834 h 640814"/>
              <a:gd name="connsiteX0-229" fmla="*/ 0 w 639477"/>
              <a:gd name="connsiteY0-230" fmla="*/ 170834 h 640814"/>
              <a:gd name="connsiteX1-231" fmla="*/ 415326 w 639477"/>
              <a:gd name="connsiteY1-232" fmla="*/ 0 h 640814"/>
              <a:gd name="connsiteX2-233" fmla="*/ 584812 w 639477"/>
              <a:gd name="connsiteY2-234" fmla="*/ 211386 h 640814"/>
              <a:gd name="connsiteX3-235" fmla="*/ 639477 w 639477"/>
              <a:gd name="connsiteY3-236" fmla="*/ 629037 h 640814"/>
              <a:gd name="connsiteX4-237" fmla="*/ 153757 w 639477"/>
              <a:gd name="connsiteY4-238" fmla="*/ 640814 h 640814"/>
              <a:gd name="connsiteX5-239" fmla="*/ 0 w 639477"/>
              <a:gd name="connsiteY5-240" fmla="*/ 170834 h 640814"/>
              <a:gd name="connsiteX0-241" fmla="*/ 0 w 613322"/>
              <a:gd name="connsiteY0-242" fmla="*/ 170834 h 640814"/>
              <a:gd name="connsiteX1-243" fmla="*/ 415326 w 613322"/>
              <a:gd name="connsiteY1-244" fmla="*/ 0 h 640814"/>
              <a:gd name="connsiteX2-245" fmla="*/ 584812 w 613322"/>
              <a:gd name="connsiteY2-246" fmla="*/ 211386 h 640814"/>
              <a:gd name="connsiteX3-247" fmla="*/ 613321 w 613322"/>
              <a:gd name="connsiteY3-248" fmla="*/ 565100 h 640814"/>
              <a:gd name="connsiteX4-249" fmla="*/ 153757 w 613322"/>
              <a:gd name="connsiteY4-250" fmla="*/ 640814 h 640814"/>
              <a:gd name="connsiteX5-251" fmla="*/ 0 w 613322"/>
              <a:gd name="connsiteY5-252" fmla="*/ 170834 h 640814"/>
              <a:gd name="connsiteX0-253" fmla="*/ 0 w 613321"/>
              <a:gd name="connsiteY0-254" fmla="*/ 170834 h 640814"/>
              <a:gd name="connsiteX1-255" fmla="*/ 415326 w 613321"/>
              <a:gd name="connsiteY1-256" fmla="*/ 0 h 640814"/>
              <a:gd name="connsiteX2-257" fmla="*/ 584812 w 613321"/>
              <a:gd name="connsiteY2-258" fmla="*/ 211386 h 640814"/>
              <a:gd name="connsiteX3-259" fmla="*/ 613321 w 613321"/>
              <a:gd name="connsiteY3-260" fmla="*/ 565100 h 640814"/>
              <a:gd name="connsiteX4-261" fmla="*/ 153757 w 613321"/>
              <a:gd name="connsiteY4-262" fmla="*/ 640814 h 640814"/>
              <a:gd name="connsiteX5-263" fmla="*/ 0 w 613321"/>
              <a:gd name="connsiteY5-264" fmla="*/ 170834 h 640814"/>
              <a:gd name="connsiteX0-265" fmla="*/ 0 w 613321"/>
              <a:gd name="connsiteY0-266" fmla="*/ 170834 h 640814"/>
              <a:gd name="connsiteX1-267" fmla="*/ 415326 w 613321"/>
              <a:gd name="connsiteY1-268" fmla="*/ 0 h 640814"/>
              <a:gd name="connsiteX2-269" fmla="*/ 449039 w 613321"/>
              <a:gd name="connsiteY2-270" fmla="*/ 269172 h 640814"/>
              <a:gd name="connsiteX3-271" fmla="*/ 613321 w 613321"/>
              <a:gd name="connsiteY3-272" fmla="*/ 565100 h 640814"/>
              <a:gd name="connsiteX4-273" fmla="*/ 153757 w 613321"/>
              <a:gd name="connsiteY4-274" fmla="*/ 640814 h 640814"/>
              <a:gd name="connsiteX5-275" fmla="*/ 0 w 613321"/>
              <a:gd name="connsiteY5-276" fmla="*/ 170834 h 640814"/>
              <a:gd name="connsiteX0-277" fmla="*/ 0 w 613321"/>
              <a:gd name="connsiteY0-278" fmla="*/ 170834 h 640814"/>
              <a:gd name="connsiteX1-279" fmla="*/ 415326 w 613321"/>
              <a:gd name="connsiteY1-280" fmla="*/ 0 h 640814"/>
              <a:gd name="connsiteX2-281" fmla="*/ 455211 w 613321"/>
              <a:gd name="connsiteY2-282" fmla="*/ 278296 h 640814"/>
              <a:gd name="connsiteX3-283" fmla="*/ 613321 w 613321"/>
              <a:gd name="connsiteY3-284" fmla="*/ 565100 h 640814"/>
              <a:gd name="connsiteX4-285" fmla="*/ 153757 w 613321"/>
              <a:gd name="connsiteY4-286" fmla="*/ 640814 h 640814"/>
              <a:gd name="connsiteX5-287" fmla="*/ 0 w 613321"/>
              <a:gd name="connsiteY5-288" fmla="*/ 170834 h 640814"/>
              <a:gd name="connsiteX0-289" fmla="*/ 0 w 613321"/>
              <a:gd name="connsiteY0-290" fmla="*/ 106966 h 576946"/>
              <a:gd name="connsiteX1-291" fmla="*/ 393726 w 613321"/>
              <a:gd name="connsiteY1-292" fmla="*/ 0 h 576946"/>
              <a:gd name="connsiteX2-293" fmla="*/ 455211 w 613321"/>
              <a:gd name="connsiteY2-294" fmla="*/ 214428 h 576946"/>
              <a:gd name="connsiteX3-295" fmla="*/ 613321 w 613321"/>
              <a:gd name="connsiteY3-296" fmla="*/ 501232 h 576946"/>
              <a:gd name="connsiteX4-297" fmla="*/ 153757 w 613321"/>
              <a:gd name="connsiteY4-298" fmla="*/ 576946 h 576946"/>
              <a:gd name="connsiteX5-299" fmla="*/ 0 w 613321"/>
              <a:gd name="connsiteY5-300" fmla="*/ 106966 h 576946"/>
              <a:gd name="connsiteX0-301" fmla="*/ 0 w 613321"/>
              <a:gd name="connsiteY0-302" fmla="*/ 37015 h 506995"/>
              <a:gd name="connsiteX1-303" fmla="*/ 406069 w 613321"/>
              <a:gd name="connsiteY1-304" fmla="*/ 0 h 506995"/>
              <a:gd name="connsiteX2-305" fmla="*/ 455211 w 613321"/>
              <a:gd name="connsiteY2-306" fmla="*/ 144477 h 506995"/>
              <a:gd name="connsiteX3-307" fmla="*/ 613321 w 613321"/>
              <a:gd name="connsiteY3-308" fmla="*/ 431281 h 506995"/>
              <a:gd name="connsiteX4-309" fmla="*/ 153757 w 613321"/>
              <a:gd name="connsiteY4-310" fmla="*/ 506995 h 506995"/>
              <a:gd name="connsiteX5-311" fmla="*/ 0 w 613321"/>
              <a:gd name="connsiteY5-312" fmla="*/ 37015 h 506995"/>
              <a:gd name="connsiteX0-313" fmla="*/ 0 w 613321"/>
              <a:gd name="connsiteY0-314" fmla="*/ 37015 h 506995"/>
              <a:gd name="connsiteX1-315" fmla="*/ 406069 w 613321"/>
              <a:gd name="connsiteY1-316" fmla="*/ 0 h 506995"/>
              <a:gd name="connsiteX2-317" fmla="*/ 464468 w 613321"/>
              <a:gd name="connsiteY2-318" fmla="*/ 177932 h 506995"/>
              <a:gd name="connsiteX3-319" fmla="*/ 613321 w 613321"/>
              <a:gd name="connsiteY3-320" fmla="*/ 431281 h 506995"/>
              <a:gd name="connsiteX4-321" fmla="*/ 153757 w 613321"/>
              <a:gd name="connsiteY4-322" fmla="*/ 506995 h 506995"/>
              <a:gd name="connsiteX5-323" fmla="*/ 0 w 613321"/>
              <a:gd name="connsiteY5-324" fmla="*/ 37015 h 506995"/>
              <a:gd name="connsiteX0-325" fmla="*/ 0 w 464468"/>
              <a:gd name="connsiteY0-326" fmla="*/ 37015 h 506995"/>
              <a:gd name="connsiteX1-327" fmla="*/ 406069 w 464468"/>
              <a:gd name="connsiteY1-328" fmla="*/ 0 h 506995"/>
              <a:gd name="connsiteX2-329" fmla="*/ 464468 w 464468"/>
              <a:gd name="connsiteY2-330" fmla="*/ 177932 h 506995"/>
              <a:gd name="connsiteX3-331" fmla="*/ 440520 w 464468"/>
              <a:gd name="connsiteY3-332" fmla="*/ 291379 h 506995"/>
              <a:gd name="connsiteX4-333" fmla="*/ 153757 w 464468"/>
              <a:gd name="connsiteY4-334" fmla="*/ 506995 h 506995"/>
              <a:gd name="connsiteX5-335" fmla="*/ 0 w 464468"/>
              <a:gd name="connsiteY5-336" fmla="*/ 37015 h 506995"/>
              <a:gd name="connsiteX0-337" fmla="*/ 0 w 440520"/>
              <a:gd name="connsiteY0-338" fmla="*/ 37015 h 506995"/>
              <a:gd name="connsiteX1-339" fmla="*/ 406069 w 440520"/>
              <a:gd name="connsiteY1-340" fmla="*/ 0 h 506995"/>
              <a:gd name="connsiteX2-341" fmla="*/ 436696 w 440520"/>
              <a:gd name="connsiteY2-342" fmla="*/ 184015 h 506995"/>
              <a:gd name="connsiteX3-343" fmla="*/ 440520 w 440520"/>
              <a:gd name="connsiteY3-344" fmla="*/ 291379 h 506995"/>
              <a:gd name="connsiteX4-345" fmla="*/ 153757 w 440520"/>
              <a:gd name="connsiteY4-346" fmla="*/ 506995 h 506995"/>
              <a:gd name="connsiteX5-347" fmla="*/ 0 w 440520"/>
              <a:gd name="connsiteY5-348" fmla="*/ 37015 h 506995"/>
              <a:gd name="connsiteX0-349" fmla="*/ 0 w 440520"/>
              <a:gd name="connsiteY0-350" fmla="*/ 37015 h 445844"/>
              <a:gd name="connsiteX1-351" fmla="*/ 406069 w 440520"/>
              <a:gd name="connsiteY1-352" fmla="*/ 0 h 445844"/>
              <a:gd name="connsiteX2-353" fmla="*/ 436696 w 440520"/>
              <a:gd name="connsiteY2-354" fmla="*/ 184015 h 445844"/>
              <a:gd name="connsiteX3-355" fmla="*/ 440520 w 440520"/>
              <a:gd name="connsiteY3-356" fmla="*/ 291379 h 445844"/>
              <a:gd name="connsiteX4-357" fmla="*/ 180347 w 440520"/>
              <a:gd name="connsiteY4-358" fmla="*/ 445844 h 445844"/>
              <a:gd name="connsiteX5-359" fmla="*/ 0 w 440520"/>
              <a:gd name="connsiteY5-360" fmla="*/ 37015 h 445844"/>
              <a:gd name="connsiteX0-361" fmla="*/ 0 w 331206"/>
              <a:gd name="connsiteY0-362" fmla="*/ 92342 h 445844"/>
              <a:gd name="connsiteX1-363" fmla="*/ 296755 w 331206"/>
              <a:gd name="connsiteY1-364" fmla="*/ 0 h 445844"/>
              <a:gd name="connsiteX2-365" fmla="*/ 327382 w 331206"/>
              <a:gd name="connsiteY2-366" fmla="*/ 184015 h 445844"/>
              <a:gd name="connsiteX3-367" fmla="*/ 331206 w 331206"/>
              <a:gd name="connsiteY3-368" fmla="*/ 291379 h 445844"/>
              <a:gd name="connsiteX4-369" fmla="*/ 71033 w 331206"/>
              <a:gd name="connsiteY4-370" fmla="*/ 445844 h 445844"/>
              <a:gd name="connsiteX5-371" fmla="*/ 0 w 331206"/>
              <a:gd name="connsiteY5-372" fmla="*/ 92342 h 445844"/>
              <a:gd name="connsiteX0-373" fmla="*/ 0 w 409023"/>
              <a:gd name="connsiteY0-374" fmla="*/ 182612 h 536114"/>
              <a:gd name="connsiteX1-375" fmla="*/ 409023 w 409023"/>
              <a:gd name="connsiteY1-376" fmla="*/ 0 h 536114"/>
              <a:gd name="connsiteX2-377" fmla="*/ 327382 w 409023"/>
              <a:gd name="connsiteY2-378" fmla="*/ 274285 h 536114"/>
              <a:gd name="connsiteX3-379" fmla="*/ 331206 w 409023"/>
              <a:gd name="connsiteY3-380" fmla="*/ 381649 h 536114"/>
              <a:gd name="connsiteX4-381" fmla="*/ 71033 w 409023"/>
              <a:gd name="connsiteY4-382" fmla="*/ 536114 h 536114"/>
              <a:gd name="connsiteX5-383" fmla="*/ 0 w 409023"/>
              <a:gd name="connsiteY5-384" fmla="*/ 182612 h 536114"/>
              <a:gd name="connsiteX0-385" fmla="*/ 0 w 379479"/>
              <a:gd name="connsiteY0-386" fmla="*/ 217555 h 571057"/>
              <a:gd name="connsiteX1-387" fmla="*/ 379479 w 379479"/>
              <a:gd name="connsiteY1-388" fmla="*/ 0 h 571057"/>
              <a:gd name="connsiteX2-389" fmla="*/ 327382 w 379479"/>
              <a:gd name="connsiteY2-390" fmla="*/ 309228 h 571057"/>
              <a:gd name="connsiteX3-391" fmla="*/ 331206 w 379479"/>
              <a:gd name="connsiteY3-392" fmla="*/ 416592 h 571057"/>
              <a:gd name="connsiteX4-393" fmla="*/ 71033 w 379479"/>
              <a:gd name="connsiteY4-394" fmla="*/ 571057 h 571057"/>
              <a:gd name="connsiteX5-395" fmla="*/ 0 w 379479"/>
              <a:gd name="connsiteY5-396" fmla="*/ 217555 h 571057"/>
              <a:gd name="connsiteX0-397" fmla="*/ 0 w 381732"/>
              <a:gd name="connsiteY0-398" fmla="*/ 217555 h 571057"/>
              <a:gd name="connsiteX1-399" fmla="*/ 379479 w 381732"/>
              <a:gd name="connsiteY1-400" fmla="*/ 0 h 571057"/>
              <a:gd name="connsiteX2-401" fmla="*/ 381732 w 381732"/>
              <a:gd name="connsiteY2-402" fmla="*/ 9724 h 571057"/>
              <a:gd name="connsiteX3-403" fmla="*/ 327382 w 381732"/>
              <a:gd name="connsiteY3-404" fmla="*/ 309228 h 571057"/>
              <a:gd name="connsiteX4-405" fmla="*/ 331206 w 381732"/>
              <a:gd name="connsiteY4-406" fmla="*/ 416592 h 571057"/>
              <a:gd name="connsiteX5-407" fmla="*/ 71033 w 381732"/>
              <a:gd name="connsiteY5-408" fmla="*/ 571057 h 571057"/>
              <a:gd name="connsiteX6" fmla="*/ 0 w 381732"/>
              <a:gd name="connsiteY6" fmla="*/ 217555 h 571057"/>
              <a:gd name="connsiteX0-409" fmla="*/ 0 w 408322"/>
              <a:gd name="connsiteY0-410" fmla="*/ 217555 h 571057"/>
              <a:gd name="connsiteX1-411" fmla="*/ 379479 w 408322"/>
              <a:gd name="connsiteY1-412" fmla="*/ 0 h 571057"/>
              <a:gd name="connsiteX2-413" fmla="*/ 408322 w 408322"/>
              <a:gd name="connsiteY2-414" fmla="*/ 47579 h 571057"/>
              <a:gd name="connsiteX3-415" fmla="*/ 327382 w 408322"/>
              <a:gd name="connsiteY3-416" fmla="*/ 309228 h 571057"/>
              <a:gd name="connsiteX4-417" fmla="*/ 331206 w 408322"/>
              <a:gd name="connsiteY4-418" fmla="*/ 416592 h 571057"/>
              <a:gd name="connsiteX5-419" fmla="*/ 71033 w 408322"/>
              <a:gd name="connsiteY5-420" fmla="*/ 571057 h 571057"/>
              <a:gd name="connsiteX6-421" fmla="*/ 0 w 408322"/>
              <a:gd name="connsiteY6-422" fmla="*/ 217555 h 571057"/>
              <a:gd name="connsiteX0-423" fmla="*/ 0 w 408322"/>
              <a:gd name="connsiteY0-424" fmla="*/ 223379 h 576881"/>
              <a:gd name="connsiteX1-425" fmla="*/ 311527 w 408322"/>
              <a:gd name="connsiteY1-426" fmla="*/ 0 h 576881"/>
              <a:gd name="connsiteX2-427" fmla="*/ 408322 w 408322"/>
              <a:gd name="connsiteY2-428" fmla="*/ 53403 h 576881"/>
              <a:gd name="connsiteX3-429" fmla="*/ 327382 w 408322"/>
              <a:gd name="connsiteY3-430" fmla="*/ 315052 h 576881"/>
              <a:gd name="connsiteX4-431" fmla="*/ 331206 w 408322"/>
              <a:gd name="connsiteY4-432" fmla="*/ 422416 h 576881"/>
              <a:gd name="connsiteX5-433" fmla="*/ 71033 w 408322"/>
              <a:gd name="connsiteY5-434" fmla="*/ 576881 h 576881"/>
              <a:gd name="connsiteX6-435" fmla="*/ 0 w 408322"/>
              <a:gd name="connsiteY6-436" fmla="*/ 223379 h 576881"/>
              <a:gd name="connsiteX0-437" fmla="*/ 0 w 491046"/>
              <a:gd name="connsiteY0-438" fmla="*/ 223379 h 576881"/>
              <a:gd name="connsiteX1-439" fmla="*/ 311527 w 491046"/>
              <a:gd name="connsiteY1-440" fmla="*/ 0 h 576881"/>
              <a:gd name="connsiteX2-441" fmla="*/ 491046 w 491046"/>
              <a:gd name="connsiteY2-442" fmla="*/ 152409 h 576881"/>
              <a:gd name="connsiteX3-443" fmla="*/ 327382 w 491046"/>
              <a:gd name="connsiteY3-444" fmla="*/ 315052 h 576881"/>
              <a:gd name="connsiteX4-445" fmla="*/ 331206 w 491046"/>
              <a:gd name="connsiteY4-446" fmla="*/ 422416 h 576881"/>
              <a:gd name="connsiteX5-447" fmla="*/ 71033 w 491046"/>
              <a:gd name="connsiteY5-448" fmla="*/ 576881 h 576881"/>
              <a:gd name="connsiteX6-449" fmla="*/ 0 w 491046"/>
              <a:gd name="connsiteY6-450" fmla="*/ 223379 h 576881"/>
              <a:gd name="connsiteX0-451" fmla="*/ 0 w 478422"/>
              <a:gd name="connsiteY0-452" fmla="*/ 202643 h 576881"/>
              <a:gd name="connsiteX1-453" fmla="*/ 298903 w 478422"/>
              <a:gd name="connsiteY1-454" fmla="*/ 0 h 576881"/>
              <a:gd name="connsiteX2-455" fmla="*/ 478422 w 478422"/>
              <a:gd name="connsiteY2-456" fmla="*/ 152409 h 576881"/>
              <a:gd name="connsiteX3-457" fmla="*/ 314758 w 478422"/>
              <a:gd name="connsiteY3-458" fmla="*/ 315052 h 576881"/>
              <a:gd name="connsiteX4-459" fmla="*/ 318582 w 478422"/>
              <a:gd name="connsiteY4-460" fmla="*/ 422416 h 576881"/>
              <a:gd name="connsiteX5-461" fmla="*/ 58409 w 478422"/>
              <a:gd name="connsiteY5-462" fmla="*/ 576881 h 576881"/>
              <a:gd name="connsiteX6-463" fmla="*/ 0 w 478422"/>
              <a:gd name="connsiteY6-464" fmla="*/ 202643 h 576881"/>
              <a:gd name="connsiteX0-465" fmla="*/ 0 w 478422"/>
              <a:gd name="connsiteY0-466" fmla="*/ 274271 h 648509"/>
              <a:gd name="connsiteX1-467" fmla="*/ 278139 w 478422"/>
              <a:gd name="connsiteY1-468" fmla="*/ 0 h 648509"/>
              <a:gd name="connsiteX2-469" fmla="*/ 478422 w 478422"/>
              <a:gd name="connsiteY2-470" fmla="*/ 224037 h 648509"/>
              <a:gd name="connsiteX3-471" fmla="*/ 314758 w 478422"/>
              <a:gd name="connsiteY3-472" fmla="*/ 386680 h 648509"/>
              <a:gd name="connsiteX4-473" fmla="*/ 318582 w 478422"/>
              <a:gd name="connsiteY4-474" fmla="*/ 494044 h 648509"/>
              <a:gd name="connsiteX5-475" fmla="*/ 58409 w 478422"/>
              <a:gd name="connsiteY5-476" fmla="*/ 648509 h 648509"/>
              <a:gd name="connsiteX6-477" fmla="*/ 0 w 478422"/>
              <a:gd name="connsiteY6-478" fmla="*/ 274271 h 648509"/>
              <a:gd name="connsiteX0-479" fmla="*/ 0 w 680870"/>
              <a:gd name="connsiteY0-480" fmla="*/ 274271 h 648509"/>
              <a:gd name="connsiteX1-481" fmla="*/ 278139 w 680870"/>
              <a:gd name="connsiteY1-482" fmla="*/ 0 h 648509"/>
              <a:gd name="connsiteX2-483" fmla="*/ 680870 w 680870"/>
              <a:gd name="connsiteY2-484" fmla="*/ 239386 h 648509"/>
              <a:gd name="connsiteX3-485" fmla="*/ 314758 w 680870"/>
              <a:gd name="connsiteY3-486" fmla="*/ 386680 h 648509"/>
              <a:gd name="connsiteX4-487" fmla="*/ 318582 w 680870"/>
              <a:gd name="connsiteY4-488" fmla="*/ 494044 h 648509"/>
              <a:gd name="connsiteX5-489" fmla="*/ 58409 w 680870"/>
              <a:gd name="connsiteY5-490" fmla="*/ 648509 h 648509"/>
              <a:gd name="connsiteX6-491" fmla="*/ 0 w 680870"/>
              <a:gd name="connsiteY6-492" fmla="*/ 274271 h 648509"/>
              <a:gd name="connsiteX0-493" fmla="*/ 0 w 680870"/>
              <a:gd name="connsiteY0-494" fmla="*/ 274271 h 701332"/>
              <a:gd name="connsiteX1-495" fmla="*/ 278139 w 680870"/>
              <a:gd name="connsiteY1-496" fmla="*/ 0 h 701332"/>
              <a:gd name="connsiteX2-497" fmla="*/ 680870 w 680870"/>
              <a:gd name="connsiteY2-498" fmla="*/ 239386 h 701332"/>
              <a:gd name="connsiteX3-499" fmla="*/ 519801 w 680870"/>
              <a:gd name="connsiteY3-500" fmla="*/ 701332 h 701332"/>
              <a:gd name="connsiteX4-501" fmla="*/ 318582 w 680870"/>
              <a:gd name="connsiteY4-502" fmla="*/ 494044 h 701332"/>
              <a:gd name="connsiteX5-503" fmla="*/ 58409 w 680870"/>
              <a:gd name="connsiteY5-504" fmla="*/ 648509 h 701332"/>
              <a:gd name="connsiteX6-505" fmla="*/ 0 w 680870"/>
              <a:gd name="connsiteY6-506" fmla="*/ 274271 h 701332"/>
              <a:gd name="connsiteX0-507" fmla="*/ 0 w 680870"/>
              <a:gd name="connsiteY0-508" fmla="*/ 274271 h 660402"/>
              <a:gd name="connsiteX1-509" fmla="*/ 278139 w 680870"/>
              <a:gd name="connsiteY1-510" fmla="*/ 0 h 660402"/>
              <a:gd name="connsiteX2-511" fmla="*/ 680870 w 680870"/>
              <a:gd name="connsiteY2-512" fmla="*/ 239386 h 660402"/>
              <a:gd name="connsiteX3-513" fmla="*/ 506824 w 680870"/>
              <a:gd name="connsiteY3-514" fmla="*/ 660402 h 660402"/>
              <a:gd name="connsiteX4-515" fmla="*/ 318582 w 680870"/>
              <a:gd name="connsiteY4-516" fmla="*/ 494044 h 660402"/>
              <a:gd name="connsiteX5-517" fmla="*/ 58409 w 680870"/>
              <a:gd name="connsiteY5-518" fmla="*/ 648509 h 660402"/>
              <a:gd name="connsiteX6-519" fmla="*/ 0 w 680870"/>
              <a:gd name="connsiteY6-520" fmla="*/ 274271 h 660402"/>
              <a:gd name="connsiteX0-521" fmla="*/ 0 w 680870"/>
              <a:gd name="connsiteY0-522" fmla="*/ 274271 h 660402"/>
              <a:gd name="connsiteX1-523" fmla="*/ 278139 w 680870"/>
              <a:gd name="connsiteY1-524" fmla="*/ 0 h 660402"/>
              <a:gd name="connsiteX2-525" fmla="*/ 680870 w 680870"/>
              <a:gd name="connsiteY2-526" fmla="*/ 239386 h 660402"/>
              <a:gd name="connsiteX3-527" fmla="*/ 506824 w 680870"/>
              <a:gd name="connsiteY3-528" fmla="*/ 660402 h 660402"/>
              <a:gd name="connsiteX4-529" fmla="*/ 318582 w 680870"/>
              <a:gd name="connsiteY4-530" fmla="*/ 494044 h 660402"/>
              <a:gd name="connsiteX5-531" fmla="*/ 208947 w 680870"/>
              <a:gd name="connsiteY5-532" fmla="*/ 438741 h 660402"/>
              <a:gd name="connsiteX6-533" fmla="*/ 0 w 680870"/>
              <a:gd name="connsiteY6-534" fmla="*/ 274271 h 660402"/>
              <a:gd name="connsiteX0-535" fmla="*/ 0 w 551096"/>
              <a:gd name="connsiteY0-536" fmla="*/ 276829 h 660402"/>
              <a:gd name="connsiteX1-537" fmla="*/ 148365 w 551096"/>
              <a:gd name="connsiteY1-538" fmla="*/ 0 h 660402"/>
              <a:gd name="connsiteX2-539" fmla="*/ 551096 w 551096"/>
              <a:gd name="connsiteY2-540" fmla="*/ 239386 h 660402"/>
              <a:gd name="connsiteX3-541" fmla="*/ 377050 w 551096"/>
              <a:gd name="connsiteY3-542" fmla="*/ 660402 h 660402"/>
              <a:gd name="connsiteX4-543" fmla="*/ 188808 w 551096"/>
              <a:gd name="connsiteY4-544" fmla="*/ 494044 h 660402"/>
              <a:gd name="connsiteX5-545" fmla="*/ 79173 w 551096"/>
              <a:gd name="connsiteY5-546" fmla="*/ 438741 h 660402"/>
              <a:gd name="connsiteX6-547" fmla="*/ 0 w 551096"/>
              <a:gd name="connsiteY6-548" fmla="*/ 276829 h 660402"/>
              <a:gd name="connsiteX0-549" fmla="*/ 0 w 551096"/>
              <a:gd name="connsiteY0-550" fmla="*/ 317245 h 700818"/>
              <a:gd name="connsiteX1-551" fmla="*/ 142774 w 551096"/>
              <a:gd name="connsiteY1-552" fmla="*/ 0 h 700818"/>
              <a:gd name="connsiteX2-553" fmla="*/ 551096 w 551096"/>
              <a:gd name="connsiteY2-554" fmla="*/ 279802 h 700818"/>
              <a:gd name="connsiteX3-555" fmla="*/ 377050 w 551096"/>
              <a:gd name="connsiteY3-556" fmla="*/ 700818 h 700818"/>
              <a:gd name="connsiteX4-557" fmla="*/ 188808 w 551096"/>
              <a:gd name="connsiteY4-558" fmla="*/ 534460 h 700818"/>
              <a:gd name="connsiteX5-559" fmla="*/ 79173 w 551096"/>
              <a:gd name="connsiteY5-560" fmla="*/ 479157 h 700818"/>
              <a:gd name="connsiteX6-561" fmla="*/ 0 w 551096"/>
              <a:gd name="connsiteY6-562" fmla="*/ 317245 h 700818"/>
              <a:gd name="connsiteX0-563" fmla="*/ 0 w 590237"/>
              <a:gd name="connsiteY0-564" fmla="*/ 350312 h 700818"/>
              <a:gd name="connsiteX1-565" fmla="*/ 181915 w 590237"/>
              <a:gd name="connsiteY1-566" fmla="*/ 0 h 700818"/>
              <a:gd name="connsiteX2-567" fmla="*/ 590237 w 590237"/>
              <a:gd name="connsiteY2-568" fmla="*/ 279802 h 700818"/>
              <a:gd name="connsiteX3-569" fmla="*/ 416191 w 590237"/>
              <a:gd name="connsiteY3-570" fmla="*/ 700818 h 700818"/>
              <a:gd name="connsiteX4-571" fmla="*/ 227949 w 590237"/>
              <a:gd name="connsiteY4-572" fmla="*/ 534460 h 700818"/>
              <a:gd name="connsiteX5-573" fmla="*/ 118314 w 590237"/>
              <a:gd name="connsiteY5-574" fmla="*/ 479157 h 700818"/>
              <a:gd name="connsiteX6-575" fmla="*/ 0 w 590237"/>
              <a:gd name="connsiteY6-576" fmla="*/ 350312 h 700818"/>
              <a:gd name="connsiteX0-577" fmla="*/ 0 w 590237"/>
              <a:gd name="connsiteY0-578" fmla="*/ 350312 h 700818"/>
              <a:gd name="connsiteX1-579" fmla="*/ 181915 w 590237"/>
              <a:gd name="connsiteY1-580" fmla="*/ 0 h 700818"/>
              <a:gd name="connsiteX2-581" fmla="*/ 590237 w 590237"/>
              <a:gd name="connsiteY2-582" fmla="*/ 279802 h 700818"/>
              <a:gd name="connsiteX3-583" fmla="*/ 416191 w 590237"/>
              <a:gd name="connsiteY3-584" fmla="*/ 700818 h 700818"/>
              <a:gd name="connsiteX4-585" fmla="*/ 227949 w 590237"/>
              <a:gd name="connsiteY4-586" fmla="*/ 534460 h 700818"/>
              <a:gd name="connsiteX5-587" fmla="*/ 30712 w 590237"/>
              <a:gd name="connsiteY5-588" fmla="*/ 624285 h 700818"/>
              <a:gd name="connsiteX6-589" fmla="*/ 0 w 590237"/>
              <a:gd name="connsiteY6-590" fmla="*/ 350312 h 700818"/>
              <a:gd name="connsiteX0-591" fmla="*/ 0 w 590237"/>
              <a:gd name="connsiteY0-592" fmla="*/ 350312 h 746745"/>
              <a:gd name="connsiteX1-593" fmla="*/ 181915 w 590237"/>
              <a:gd name="connsiteY1-594" fmla="*/ 0 h 746745"/>
              <a:gd name="connsiteX2-595" fmla="*/ 590237 w 590237"/>
              <a:gd name="connsiteY2-596" fmla="*/ 279802 h 746745"/>
              <a:gd name="connsiteX3-597" fmla="*/ 434830 w 590237"/>
              <a:gd name="connsiteY3-598" fmla="*/ 746745 h 746745"/>
              <a:gd name="connsiteX4-599" fmla="*/ 227949 w 590237"/>
              <a:gd name="connsiteY4-600" fmla="*/ 534460 h 746745"/>
              <a:gd name="connsiteX5-601" fmla="*/ 30712 w 590237"/>
              <a:gd name="connsiteY5-602" fmla="*/ 624285 h 746745"/>
              <a:gd name="connsiteX6-603" fmla="*/ 0 w 590237"/>
              <a:gd name="connsiteY6-604" fmla="*/ 350312 h 74674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421" y="connsiteY6-422"/>
              </a:cxn>
            </a:cxnLst>
            <a:rect l="l" t="t" r="r" b="b"/>
            <a:pathLst>
              <a:path w="590237" h="746745">
                <a:moveTo>
                  <a:pt x="0" y="350312"/>
                </a:moveTo>
                <a:lnTo>
                  <a:pt x="181915" y="0"/>
                </a:lnTo>
                <a:lnTo>
                  <a:pt x="590237" y="279802"/>
                </a:lnTo>
                <a:lnTo>
                  <a:pt x="434830" y="746745"/>
                </a:lnTo>
                <a:lnTo>
                  <a:pt x="227949" y="534460"/>
                </a:lnTo>
                <a:lnTo>
                  <a:pt x="30712" y="624285"/>
                </a:lnTo>
                <a:lnTo>
                  <a:pt x="0" y="350312"/>
                </a:lnTo>
                <a:close/>
              </a:path>
            </a:pathLst>
          </a:custGeom>
          <a:noFill/>
          <a:ln w="22225">
            <a:solidFill>
              <a:srgbClr val="0432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23" name="多边形"/>
          <p:cNvSpPr>
            <a:spLocks noChangeAspect="1"/>
          </p:cNvSpPr>
          <p:nvPr/>
        </p:nvSpPr>
        <p:spPr>
          <a:xfrm>
            <a:off x="3344698" y="1995200"/>
            <a:ext cx="2380273" cy="2514375"/>
          </a:xfrm>
          <a:custGeom>
            <a:avLst/>
            <a:gdLst>
              <a:gd name="connsiteX0" fmla="*/ 0 w 300020"/>
              <a:gd name="connsiteY0" fmla="*/ 105804 h 276999"/>
              <a:gd name="connsiteX1" fmla="*/ 150010 w 300020"/>
              <a:gd name="connsiteY1" fmla="*/ 0 h 276999"/>
              <a:gd name="connsiteX2" fmla="*/ 300020 w 300020"/>
              <a:gd name="connsiteY2" fmla="*/ 105804 h 276999"/>
              <a:gd name="connsiteX3" fmla="*/ 242721 w 300020"/>
              <a:gd name="connsiteY3" fmla="*/ 276998 h 276999"/>
              <a:gd name="connsiteX4" fmla="*/ 57299 w 300020"/>
              <a:gd name="connsiteY4" fmla="*/ 276998 h 276999"/>
              <a:gd name="connsiteX5" fmla="*/ 0 w 300020"/>
              <a:gd name="connsiteY5" fmla="*/ 105804 h 276999"/>
              <a:gd name="connsiteX0-1" fmla="*/ 0 w 300020"/>
              <a:gd name="connsiteY0-2" fmla="*/ 285418 h 456612"/>
              <a:gd name="connsiteX1-3" fmla="*/ 133681 w 300020"/>
              <a:gd name="connsiteY1-4" fmla="*/ 0 h 456612"/>
              <a:gd name="connsiteX2-5" fmla="*/ 300020 w 300020"/>
              <a:gd name="connsiteY2-6" fmla="*/ 285418 h 456612"/>
              <a:gd name="connsiteX3-7" fmla="*/ 242721 w 300020"/>
              <a:gd name="connsiteY3-8" fmla="*/ 456612 h 456612"/>
              <a:gd name="connsiteX4-9" fmla="*/ 57299 w 300020"/>
              <a:gd name="connsiteY4-10" fmla="*/ 456612 h 456612"/>
              <a:gd name="connsiteX5-11" fmla="*/ 0 w 300020"/>
              <a:gd name="connsiteY5-12" fmla="*/ 285418 h 456612"/>
              <a:gd name="connsiteX0-13" fmla="*/ 0 w 300020"/>
              <a:gd name="connsiteY0-14" fmla="*/ 269090 h 440284"/>
              <a:gd name="connsiteX1-15" fmla="*/ 133681 w 300020"/>
              <a:gd name="connsiteY1-16" fmla="*/ 0 h 440284"/>
              <a:gd name="connsiteX2-17" fmla="*/ 300020 w 300020"/>
              <a:gd name="connsiteY2-18" fmla="*/ 269090 h 440284"/>
              <a:gd name="connsiteX3-19" fmla="*/ 242721 w 300020"/>
              <a:gd name="connsiteY3-20" fmla="*/ 440284 h 440284"/>
              <a:gd name="connsiteX4-21" fmla="*/ 57299 w 300020"/>
              <a:gd name="connsiteY4-22" fmla="*/ 440284 h 440284"/>
              <a:gd name="connsiteX5-23" fmla="*/ 0 w 300020"/>
              <a:gd name="connsiteY5-24" fmla="*/ 269090 h 440284"/>
              <a:gd name="connsiteX0-25" fmla="*/ 0 w 471470"/>
              <a:gd name="connsiteY0-26" fmla="*/ 269090 h 440284"/>
              <a:gd name="connsiteX1-27" fmla="*/ 133681 w 471470"/>
              <a:gd name="connsiteY1-28" fmla="*/ 0 h 440284"/>
              <a:gd name="connsiteX2-29" fmla="*/ 471470 w 471470"/>
              <a:gd name="connsiteY2-30" fmla="*/ 228268 h 440284"/>
              <a:gd name="connsiteX3-31" fmla="*/ 242721 w 471470"/>
              <a:gd name="connsiteY3-32" fmla="*/ 440284 h 440284"/>
              <a:gd name="connsiteX4-33" fmla="*/ 57299 w 471470"/>
              <a:gd name="connsiteY4-34" fmla="*/ 440284 h 440284"/>
              <a:gd name="connsiteX5-35" fmla="*/ 0 w 471470"/>
              <a:gd name="connsiteY5-36" fmla="*/ 269090 h 440284"/>
              <a:gd name="connsiteX0-37" fmla="*/ 0 w 471470"/>
              <a:gd name="connsiteY0-38" fmla="*/ 269090 h 570912"/>
              <a:gd name="connsiteX1-39" fmla="*/ 133681 w 471470"/>
              <a:gd name="connsiteY1-40" fmla="*/ 0 h 570912"/>
              <a:gd name="connsiteX2-41" fmla="*/ 471470 w 471470"/>
              <a:gd name="connsiteY2-42" fmla="*/ 228268 h 570912"/>
              <a:gd name="connsiteX3-43" fmla="*/ 332528 w 471470"/>
              <a:gd name="connsiteY3-44" fmla="*/ 570912 h 570912"/>
              <a:gd name="connsiteX4-45" fmla="*/ 57299 w 471470"/>
              <a:gd name="connsiteY4-46" fmla="*/ 440284 h 570912"/>
              <a:gd name="connsiteX5-47" fmla="*/ 0 w 471470"/>
              <a:gd name="connsiteY5-48" fmla="*/ 269090 h 570912"/>
              <a:gd name="connsiteX0-49" fmla="*/ 0 w 471470"/>
              <a:gd name="connsiteY0-50" fmla="*/ 269090 h 562748"/>
              <a:gd name="connsiteX1-51" fmla="*/ 133681 w 471470"/>
              <a:gd name="connsiteY1-52" fmla="*/ 0 h 562748"/>
              <a:gd name="connsiteX2-53" fmla="*/ 471470 w 471470"/>
              <a:gd name="connsiteY2-54" fmla="*/ 228268 h 562748"/>
              <a:gd name="connsiteX3-55" fmla="*/ 308035 w 471470"/>
              <a:gd name="connsiteY3-56" fmla="*/ 562748 h 562748"/>
              <a:gd name="connsiteX4-57" fmla="*/ 57299 w 471470"/>
              <a:gd name="connsiteY4-58" fmla="*/ 440284 h 562748"/>
              <a:gd name="connsiteX5-59" fmla="*/ 0 w 471470"/>
              <a:gd name="connsiteY5-60" fmla="*/ 269090 h 562748"/>
              <a:gd name="connsiteX0-61" fmla="*/ 8016 w 479486"/>
              <a:gd name="connsiteY0-62" fmla="*/ 269090 h 562748"/>
              <a:gd name="connsiteX1-63" fmla="*/ 141697 w 479486"/>
              <a:gd name="connsiteY1-64" fmla="*/ 0 h 562748"/>
              <a:gd name="connsiteX2-65" fmla="*/ 479486 w 479486"/>
              <a:gd name="connsiteY2-66" fmla="*/ 228268 h 562748"/>
              <a:gd name="connsiteX3-67" fmla="*/ 316051 w 479486"/>
              <a:gd name="connsiteY3-68" fmla="*/ 562748 h 562748"/>
              <a:gd name="connsiteX4-69" fmla="*/ 0 w 479486"/>
              <a:gd name="connsiteY4-70" fmla="*/ 472942 h 562748"/>
              <a:gd name="connsiteX5-71" fmla="*/ 8016 w 479486"/>
              <a:gd name="connsiteY5-72" fmla="*/ 269090 h 562748"/>
              <a:gd name="connsiteX0-73" fmla="*/ 8016 w 479486"/>
              <a:gd name="connsiteY0-74" fmla="*/ 260926 h 554584"/>
              <a:gd name="connsiteX1-75" fmla="*/ 158026 w 479486"/>
              <a:gd name="connsiteY1-76" fmla="*/ 0 h 554584"/>
              <a:gd name="connsiteX2-77" fmla="*/ 479486 w 479486"/>
              <a:gd name="connsiteY2-78" fmla="*/ 220104 h 554584"/>
              <a:gd name="connsiteX3-79" fmla="*/ 316051 w 479486"/>
              <a:gd name="connsiteY3-80" fmla="*/ 554584 h 554584"/>
              <a:gd name="connsiteX4-81" fmla="*/ 0 w 479486"/>
              <a:gd name="connsiteY4-82" fmla="*/ 464778 h 554584"/>
              <a:gd name="connsiteX5-83" fmla="*/ 8016 w 479486"/>
              <a:gd name="connsiteY5-84" fmla="*/ 260926 h 554584"/>
              <a:gd name="connsiteX0-85" fmla="*/ 0 w 471470"/>
              <a:gd name="connsiteY0-86" fmla="*/ 260926 h 554584"/>
              <a:gd name="connsiteX1-87" fmla="*/ 150010 w 471470"/>
              <a:gd name="connsiteY1-88" fmla="*/ 0 h 554584"/>
              <a:gd name="connsiteX2-89" fmla="*/ 471470 w 471470"/>
              <a:gd name="connsiteY2-90" fmla="*/ 220104 h 554584"/>
              <a:gd name="connsiteX3-91" fmla="*/ 308035 w 471470"/>
              <a:gd name="connsiteY3-92" fmla="*/ 554584 h 554584"/>
              <a:gd name="connsiteX4-93" fmla="*/ 49134 w 471470"/>
              <a:gd name="connsiteY4-94" fmla="*/ 440285 h 554584"/>
              <a:gd name="connsiteX5-95" fmla="*/ 0 w 471470"/>
              <a:gd name="connsiteY5-96" fmla="*/ 260926 h 554584"/>
              <a:gd name="connsiteX0-97" fmla="*/ 0 w 471470"/>
              <a:gd name="connsiteY0-98" fmla="*/ 260926 h 570912"/>
              <a:gd name="connsiteX1-99" fmla="*/ 150010 w 471470"/>
              <a:gd name="connsiteY1-100" fmla="*/ 0 h 570912"/>
              <a:gd name="connsiteX2-101" fmla="*/ 471470 w 471470"/>
              <a:gd name="connsiteY2-102" fmla="*/ 220104 h 570912"/>
              <a:gd name="connsiteX3-103" fmla="*/ 348856 w 471470"/>
              <a:gd name="connsiteY3-104" fmla="*/ 570912 h 570912"/>
              <a:gd name="connsiteX4-105" fmla="*/ 49134 w 471470"/>
              <a:gd name="connsiteY4-106" fmla="*/ 440285 h 570912"/>
              <a:gd name="connsiteX5-107" fmla="*/ 0 w 471470"/>
              <a:gd name="connsiteY5-108" fmla="*/ 260926 h 570912"/>
              <a:gd name="connsiteX0-109" fmla="*/ 0 w 471470"/>
              <a:gd name="connsiteY0-110" fmla="*/ 270070 h 580056"/>
              <a:gd name="connsiteX1-111" fmla="*/ 140866 w 471470"/>
              <a:gd name="connsiteY1-112" fmla="*/ 0 h 580056"/>
              <a:gd name="connsiteX2-113" fmla="*/ 471470 w 471470"/>
              <a:gd name="connsiteY2-114" fmla="*/ 229248 h 580056"/>
              <a:gd name="connsiteX3-115" fmla="*/ 348856 w 471470"/>
              <a:gd name="connsiteY3-116" fmla="*/ 580056 h 580056"/>
              <a:gd name="connsiteX4-117" fmla="*/ 49134 w 471470"/>
              <a:gd name="connsiteY4-118" fmla="*/ 449429 h 580056"/>
              <a:gd name="connsiteX5-119" fmla="*/ 0 w 471470"/>
              <a:gd name="connsiteY5-120" fmla="*/ 270070 h 580056"/>
              <a:gd name="connsiteX0-121" fmla="*/ 0 w 471470"/>
              <a:gd name="connsiteY0-122" fmla="*/ 251782 h 561768"/>
              <a:gd name="connsiteX1-123" fmla="*/ 131722 w 471470"/>
              <a:gd name="connsiteY1-124" fmla="*/ 0 h 561768"/>
              <a:gd name="connsiteX2-125" fmla="*/ 471470 w 471470"/>
              <a:gd name="connsiteY2-126" fmla="*/ 210960 h 561768"/>
              <a:gd name="connsiteX3-127" fmla="*/ 348856 w 471470"/>
              <a:gd name="connsiteY3-128" fmla="*/ 561768 h 561768"/>
              <a:gd name="connsiteX4-129" fmla="*/ 49134 w 471470"/>
              <a:gd name="connsiteY4-130" fmla="*/ 431141 h 561768"/>
              <a:gd name="connsiteX5-131" fmla="*/ 0 w 471470"/>
              <a:gd name="connsiteY5-132" fmla="*/ 251782 h 561768"/>
              <a:gd name="connsiteX0-133" fmla="*/ 0 w 471470"/>
              <a:gd name="connsiteY0-134" fmla="*/ 260926 h 570912"/>
              <a:gd name="connsiteX1-135" fmla="*/ 168298 w 471470"/>
              <a:gd name="connsiteY1-136" fmla="*/ 0 h 570912"/>
              <a:gd name="connsiteX2-137" fmla="*/ 471470 w 471470"/>
              <a:gd name="connsiteY2-138" fmla="*/ 220104 h 570912"/>
              <a:gd name="connsiteX3-139" fmla="*/ 348856 w 471470"/>
              <a:gd name="connsiteY3-140" fmla="*/ 570912 h 570912"/>
              <a:gd name="connsiteX4-141" fmla="*/ 49134 w 471470"/>
              <a:gd name="connsiteY4-142" fmla="*/ 440285 h 570912"/>
              <a:gd name="connsiteX5-143" fmla="*/ 0 w 471470"/>
              <a:gd name="connsiteY5-144" fmla="*/ 260926 h 570912"/>
              <a:gd name="connsiteX0-145" fmla="*/ 0 w 706873"/>
              <a:gd name="connsiteY0-146" fmla="*/ 284176 h 570912"/>
              <a:gd name="connsiteX1-147" fmla="*/ 403701 w 706873"/>
              <a:gd name="connsiteY1-148" fmla="*/ 0 h 570912"/>
              <a:gd name="connsiteX2-149" fmla="*/ 706873 w 706873"/>
              <a:gd name="connsiteY2-150" fmla="*/ 220104 h 570912"/>
              <a:gd name="connsiteX3-151" fmla="*/ 584259 w 706873"/>
              <a:gd name="connsiteY3-152" fmla="*/ 570912 h 570912"/>
              <a:gd name="connsiteX4-153" fmla="*/ 284537 w 706873"/>
              <a:gd name="connsiteY4-154" fmla="*/ 440285 h 570912"/>
              <a:gd name="connsiteX5-155" fmla="*/ 0 w 706873"/>
              <a:gd name="connsiteY5-156" fmla="*/ 284176 h 570912"/>
              <a:gd name="connsiteX0-157" fmla="*/ 0 w 706873"/>
              <a:gd name="connsiteY0-158" fmla="*/ 223146 h 509882"/>
              <a:gd name="connsiteX1-159" fmla="*/ 403701 w 706873"/>
              <a:gd name="connsiteY1-160" fmla="*/ 0 h 509882"/>
              <a:gd name="connsiteX2-161" fmla="*/ 706873 w 706873"/>
              <a:gd name="connsiteY2-162" fmla="*/ 159074 h 509882"/>
              <a:gd name="connsiteX3-163" fmla="*/ 584259 w 706873"/>
              <a:gd name="connsiteY3-164" fmla="*/ 509882 h 509882"/>
              <a:gd name="connsiteX4-165" fmla="*/ 284537 w 706873"/>
              <a:gd name="connsiteY4-166" fmla="*/ 379255 h 509882"/>
              <a:gd name="connsiteX5-167" fmla="*/ 0 w 706873"/>
              <a:gd name="connsiteY5-168" fmla="*/ 223146 h 509882"/>
              <a:gd name="connsiteX0-169" fmla="*/ 0 w 640030"/>
              <a:gd name="connsiteY0-170" fmla="*/ 223146 h 509882"/>
              <a:gd name="connsiteX1-171" fmla="*/ 403701 w 640030"/>
              <a:gd name="connsiteY1-172" fmla="*/ 0 h 509882"/>
              <a:gd name="connsiteX2-173" fmla="*/ 640030 w 640030"/>
              <a:gd name="connsiteY2-174" fmla="*/ 240448 h 509882"/>
              <a:gd name="connsiteX3-175" fmla="*/ 584259 w 640030"/>
              <a:gd name="connsiteY3-176" fmla="*/ 509882 h 509882"/>
              <a:gd name="connsiteX4-177" fmla="*/ 284537 w 640030"/>
              <a:gd name="connsiteY4-178" fmla="*/ 379255 h 509882"/>
              <a:gd name="connsiteX5-179" fmla="*/ 0 w 640030"/>
              <a:gd name="connsiteY5-180" fmla="*/ 223146 h 509882"/>
              <a:gd name="connsiteX0-181" fmla="*/ 0 w 640030"/>
              <a:gd name="connsiteY0-182" fmla="*/ 223146 h 681349"/>
              <a:gd name="connsiteX1-183" fmla="*/ 403701 w 640030"/>
              <a:gd name="connsiteY1-184" fmla="*/ 0 h 681349"/>
              <a:gd name="connsiteX2-185" fmla="*/ 640030 w 640030"/>
              <a:gd name="connsiteY2-186" fmla="*/ 240448 h 681349"/>
              <a:gd name="connsiteX3-187" fmla="*/ 639477 w 640030"/>
              <a:gd name="connsiteY3-188" fmla="*/ 681349 h 681349"/>
              <a:gd name="connsiteX4-189" fmla="*/ 284537 w 640030"/>
              <a:gd name="connsiteY4-190" fmla="*/ 379255 h 681349"/>
              <a:gd name="connsiteX5-191" fmla="*/ 0 w 640030"/>
              <a:gd name="connsiteY5-192" fmla="*/ 223146 h 681349"/>
              <a:gd name="connsiteX0-193" fmla="*/ 0 w 640030"/>
              <a:gd name="connsiteY0-194" fmla="*/ 223146 h 693126"/>
              <a:gd name="connsiteX1-195" fmla="*/ 403701 w 640030"/>
              <a:gd name="connsiteY1-196" fmla="*/ 0 h 693126"/>
              <a:gd name="connsiteX2-197" fmla="*/ 640030 w 640030"/>
              <a:gd name="connsiteY2-198" fmla="*/ 240448 h 693126"/>
              <a:gd name="connsiteX3-199" fmla="*/ 639477 w 640030"/>
              <a:gd name="connsiteY3-200" fmla="*/ 681349 h 693126"/>
              <a:gd name="connsiteX4-201" fmla="*/ 153757 w 640030"/>
              <a:gd name="connsiteY4-202" fmla="*/ 693126 h 693126"/>
              <a:gd name="connsiteX5-203" fmla="*/ 0 w 640030"/>
              <a:gd name="connsiteY5-204" fmla="*/ 223146 h 693126"/>
              <a:gd name="connsiteX0-205" fmla="*/ 0 w 640030"/>
              <a:gd name="connsiteY0-206" fmla="*/ 170834 h 640814"/>
              <a:gd name="connsiteX1-207" fmla="*/ 415326 w 640030"/>
              <a:gd name="connsiteY1-208" fmla="*/ 0 h 640814"/>
              <a:gd name="connsiteX2-209" fmla="*/ 640030 w 640030"/>
              <a:gd name="connsiteY2-210" fmla="*/ 188136 h 640814"/>
              <a:gd name="connsiteX3-211" fmla="*/ 639477 w 640030"/>
              <a:gd name="connsiteY3-212" fmla="*/ 629037 h 640814"/>
              <a:gd name="connsiteX4-213" fmla="*/ 153757 w 640030"/>
              <a:gd name="connsiteY4-214" fmla="*/ 640814 h 640814"/>
              <a:gd name="connsiteX5-215" fmla="*/ 0 w 640030"/>
              <a:gd name="connsiteY5-216" fmla="*/ 170834 h 640814"/>
              <a:gd name="connsiteX0-217" fmla="*/ 0 w 639477"/>
              <a:gd name="connsiteY0-218" fmla="*/ 170834 h 640814"/>
              <a:gd name="connsiteX1-219" fmla="*/ 415326 w 639477"/>
              <a:gd name="connsiteY1-220" fmla="*/ 0 h 640814"/>
              <a:gd name="connsiteX2-221" fmla="*/ 584812 w 639477"/>
              <a:gd name="connsiteY2-222" fmla="*/ 211386 h 640814"/>
              <a:gd name="connsiteX3-223" fmla="*/ 639477 w 639477"/>
              <a:gd name="connsiteY3-224" fmla="*/ 629037 h 640814"/>
              <a:gd name="connsiteX4-225" fmla="*/ 153757 w 639477"/>
              <a:gd name="connsiteY4-226" fmla="*/ 640814 h 640814"/>
              <a:gd name="connsiteX5-227" fmla="*/ 0 w 639477"/>
              <a:gd name="connsiteY5-228" fmla="*/ 170834 h 640814"/>
              <a:gd name="connsiteX0-229" fmla="*/ 0 w 639477"/>
              <a:gd name="connsiteY0-230" fmla="*/ 170834 h 640814"/>
              <a:gd name="connsiteX1-231" fmla="*/ 415326 w 639477"/>
              <a:gd name="connsiteY1-232" fmla="*/ 0 h 640814"/>
              <a:gd name="connsiteX2-233" fmla="*/ 584812 w 639477"/>
              <a:gd name="connsiteY2-234" fmla="*/ 211386 h 640814"/>
              <a:gd name="connsiteX3-235" fmla="*/ 639477 w 639477"/>
              <a:gd name="connsiteY3-236" fmla="*/ 629037 h 640814"/>
              <a:gd name="connsiteX4-237" fmla="*/ 153757 w 639477"/>
              <a:gd name="connsiteY4-238" fmla="*/ 640814 h 640814"/>
              <a:gd name="connsiteX5-239" fmla="*/ 0 w 639477"/>
              <a:gd name="connsiteY5-240" fmla="*/ 170834 h 640814"/>
              <a:gd name="connsiteX0-241" fmla="*/ 0 w 613322"/>
              <a:gd name="connsiteY0-242" fmla="*/ 170834 h 640814"/>
              <a:gd name="connsiteX1-243" fmla="*/ 415326 w 613322"/>
              <a:gd name="connsiteY1-244" fmla="*/ 0 h 640814"/>
              <a:gd name="connsiteX2-245" fmla="*/ 584812 w 613322"/>
              <a:gd name="connsiteY2-246" fmla="*/ 211386 h 640814"/>
              <a:gd name="connsiteX3-247" fmla="*/ 613321 w 613322"/>
              <a:gd name="connsiteY3-248" fmla="*/ 565100 h 640814"/>
              <a:gd name="connsiteX4-249" fmla="*/ 153757 w 613322"/>
              <a:gd name="connsiteY4-250" fmla="*/ 640814 h 640814"/>
              <a:gd name="connsiteX5-251" fmla="*/ 0 w 613322"/>
              <a:gd name="connsiteY5-252" fmla="*/ 170834 h 640814"/>
              <a:gd name="connsiteX0-253" fmla="*/ 0 w 613321"/>
              <a:gd name="connsiteY0-254" fmla="*/ 170834 h 640814"/>
              <a:gd name="connsiteX1-255" fmla="*/ 415326 w 613321"/>
              <a:gd name="connsiteY1-256" fmla="*/ 0 h 640814"/>
              <a:gd name="connsiteX2-257" fmla="*/ 584812 w 613321"/>
              <a:gd name="connsiteY2-258" fmla="*/ 211386 h 640814"/>
              <a:gd name="connsiteX3-259" fmla="*/ 613321 w 613321"/>
              <a:gd name="connsiteY3-260" fmla="*/ 565100 h 640814"/>
              <a:gd name="connsiteX4-261" fmla="*/ 153757 w 613321"/>
              <a:gd name="connsiteY4-262" fmla="*/ 640814 h 640814"/>
              <a:gd name="connsiteX5-263" fmla="*/ 0 w 613321"/>
              <a:gd name="connsiteY5-264" fmla="*/ 170834 h 640814"/>
              <a:gd name="connsiteX0-265" fmla="*/ 0 w 613321"/>
              <a:gd name="connsiteY0-266" fmla="*/ 170834 h 640814"/>
              <a:gd name="connsiteX1-267" fmla="*/ 415326 w 613321"/>
              <a:gd name="connsiteY1-268" fmla="*/ 0 h 640814"/>
              <a:gd name="connsiteX2-269" fmla="*/ 449039 w 613321"/>
              <a:gd name="connsiteY2-270" fmla="*/ 269172 h 640814"/>
              <a:gd name="connsiteX3-271" fmla="*/ 613321 w 613321"/>
              <a:gd name="connsiteY3-272" fmla="*/ 565100 h 640814"/>
              <a:gd name="connsiteX4-273" fmla="*/ 153757 w 613321"/>
              <a:gd name="connsiteY4-274" fmla="*/ 640814 h 640814"/>
              <a:gd name="connsiteX5-275" fmla="*/ 0 w 613321"/>
              <a:gd name="connsiteY5-276" fmla="*/ 170834 h 640814"/>
              <a:gd name="connsiteX0-277" fmla="*/ 0 w 613321"/>
              <a:gd name="connsiteY0-278" fmla="*/ 170834 h 640814"/>
              <a:gd name="connsiteX1-279" fmla="*/ 415326 w 613321"/>
              <a:gd name="connsiteY1-280" fmla="*/ 0 h 640814"/>
              <a:gd name="connsiteX2-281" fmla="*/ 455211 w 613321"/>
              <a:gd name="connsiteY2-282" fmla="*/ 278296 h 640814"/>
              <a:gd name="connsiteX3-283" fmla="*/ 613321 w 613321"/>
              <a:gd name="connsiteY3-284" fmla="*/ 565100 h 640814"/>
              <a:gd name="connsiteX4-285" fmla="*/ 153757 w 613321"/>
              <a:gd name="connsiteY4-286" fmla="*/ 640814 h 640814"/>
              <a:gd name="connsiteX5-287" fmla="*/ 0 w 613321"/>
              <a:gd name="connsiteY5-288" fmla="*/ 170834 h 640814"/>
              <a:gd name="connsiteX0-289" fmla="*/ 0 w 613321"/>
              <a:gd name="connsiteY0-290" fmla="*/ 106966 h 576946"/>
              <a:gd name="connsiteX1-291" fmla="*/ 393726 w 613321"/>
              <a:gd name="connsiteY1-292" fmla="*/ 0 h 576946"/>
              <a:gd name="connsiteX2-293" fmla="*/ 455211 w 613321"/>
              <a:gd name="connsiteY2-294" fmla="*/ 214428 h 576946"/>
              <a:gd name="connsiteX3-295" fmla="*/ 613321 w 613321"/>
              <a:gd name="connsiteY3-296" fmla="*/ 501232 h 576946"/>
              <a:gd name="connsiteX4-297" fmla="*/ 153757 w 613321"/>
              <a:gd name="connsiteY4-298" fmla="*/ 576946 h 576946"/>
              <a:gd name="connsiteX5-299" fmla="*/ 0 w 613321"/>
              <a:gd name="connsiteY5-300" fmla="*/ 106966 h 576946"/>
              <a:gd name="connsiteX0-301" fmla="*/ 0 w 613321"/>
              <a:gd name="connsiteY0-302" fmla="*/ 37015 h 506995"/>
              <a:gd name="connsiteX1-303" fmla="*/ 406069 w 613321"/>
              <a:gd name="connsiteY1-304" fmla="*/ 0 h 506995"/>
              <a:gd name="connsiteX2-305" fmla="*/ 455211 w 613321"/>
              <a:gd name="connsiteY2-306" fmla="*/ 144477 h 506995"/>
              <a:gd name="connsiteX3-307" fmla="*/ 613321 w 613321"/>
              <a:gd name="connsiteY3-308" fmla="*/ 431281 h 506995"/>
              <a:gd name="connsiteX4-309" fmla="*/ 153757 w 613321"/>
              <a:gd name="connsiteY4-310" fmla="*/ 506995 h 506995"/>
              <a:gd name="connsiteX5-311" fmla="*/ 0 w 613321"/>
              <a:gd name="connsiteY5-312" fmla="*/ 37015 h 506995"/>
              <a:gd name="connsiteX0-313" fmla="*/ 0 w 613321"/>
              <a:gd name="connsiteY0-314" fmla="*/ 37015 h 506995"/>
              <a:gd name="connsiteX1-315" fmla="*/ 406069 w 613321"/>
              <a:gd name="connsiteY1-316" fmla="*/ 0 h 506995"/>
              <a:gd name="connsiteX2-317" fmla="*/ 464468 w 613321"/>
              <a:gd name="connsiteY2-318" fmla="*/ 177932 h 506995"/>
              <a:gd name="connsiteX3-319" fmla="*/ 613321 w 613321"/>
              <a:gd name="connsiteY3-320" fmla="*/ 431281 h 506995"/>
              <a:gd name="connsiteX4-321" fmla="*/ 153757 w 613321"/>
              <a:gd name="connsiteY4-322" fmla="*/ 506995 h 506995"/>
              <a:gd name="connsiteX5-323" fmla="*/ 0 w 613321"/>
              <a:gd name="connsiteY5-324" fmla="*/ 37015 h 506995"/>
              <a:gd name="connsiteX0-325" fmla="*/ 0 w 464468"/>
              <a:gd name="connsiteY0-326" fmla="*/ 37015 h 506995"/>
              <a:gd name="connsiteX1-327" fmla="*/ 406069 w 464468"/>
              <a:gd name="connsiteY1-328" fmla="*/ 0 h 506995"/>
              <a:gd name="connsiteX2-329" fmla="*/ 464468 w 464468"/>
              <a:gd name="connsiteY2-330" fmla="*/ 177932 h 506995"/>
              <a:gd name="connsiteX3-331" fmla="*/ 440520 w 464468"/>
              <a:gd name="connsiteY3-332" fmla="*/ 291379 h 506995"/>
              <a:gd name="connsiteX4-333" fmla="*/ 153757 w 464468"/>
              <a:gd name="connsiteY4-334" fmla="*/ 506995 h 506995"/>
              <a:gd name="connsiteX5-335" fmla="*/ 0 w 464468"/>
              <a:gd name="connsiteY5-336" fmla="*/ 37015 h 506995"/>
              <a:gd name="connsiteX0-337" fmla="*/ 0 w 440520"/>
              <a:gd name="connsiteY0-338" fmla="*/ 37015 h 506995"/>
              <a:gd name="connsiteX1-339" fmla="*/ 406069 w 440520"/>
              <a:gd name="connsiteY1-340" fmla="*/ 0 h 506995"/>
              <a:gd name="connsiteX2-341" fmla="*/ 436696 w 440520"/>
              <a:gd name="connsiteY2-342" fmla="*/ 184015 h 506995"/>
              <a:gd name="connsiteX3-343" fmla="*/ 440520 w 440520"/>
              <a:gd name="connsiteY3-344" fmla="*/ 291379 h 506995"/>
              <a:gd name="connsiteX4-345" fmla="*/ 153757 w 440520"/>
              <a:gd name="connsiteY4-346" fmla="*/ 506995 h 506995"/>
              <a:gd name="connsiteX5-347" fmla="*/ 0 w 440520"/>
              <a:gd name="connsiteY5-348" fmla="*/ 37015 h 506995"/>
              <a:gd name="connsiteX0-349" fmla="*/ 0 w 440520"/>
              <a:gd name="connsiteY0-350" fmla="*/ 37015 h 445844"/>
              <a:gd name="connsiteX1-351" fmla="*/ 406069 w 440520"/>
              <a:gd name="connsiteY1-352" fmla="*/ 0 h 445844"/>
              <a:gd name="connsiteX2-353" fmla="*/ 436696 w 440520"/>
              <a:gd name="connsiteY2-354" fmla="*/ 184015 h 445844"/>
              <a:gd name="connsiteX3-355" fmla="*/ 440520 w 440520"/>
              <a:gd name="connsiteY3-356" fmla="*/ 291379 h 445844"/>
              <a:gd name="connsiteX4-357" fmla="*/ 180347 w 440520"/>
              <a:gd name="connsiteY4-358" fmla="*/ 445844 h 445844"/>
              <a:gd name="connsiteX5-359" fmla="*/ 0 w 440520"/>
              <a:gd name="connsiteY5-360" fmla="*/ 37015 h 445844"/>
              <a:gd name="connsiteX0-361" fmla="*/ 0 w 331206"/>
              <a:gd name="connsiteY0-362" fmla="*/ 92342 h 445844"/>
              <a:gd name="connsiteX1-363" fmla="*/ 296755 w 331206"/>
              <a:gd name="connsiteY1-364" fmla="*/ 0 h 445844"/>
              <a:gd name="connsiteX2-365" fmla="*/ 327382 w 331206"/>
              <a:gd name="connsiteY2-366" fmla="*/ 184015 h 445844"/>
              <a:gd name="connsiteX3-367" fmla="*/ 331206 w 331206"/>
              <a:gd name="connsiteY3-368" fmla="*/ 291379 h 445844"/>
              <a:gd name="connsiteX4-369" fmla="*/ 71033 w 331206"/>
              <a:gd name="connsiteY4-370" fmla="*/ 445844 h 445844"/>
              <a:gd name="connsiteX5-371" fmla="*/ 0 w 331206"/>
              <a:gd name="connsiteY5-372" fmla="*/ 92342 h 445844"/>
              <a:gd name="connsiteX0-373" fmla="*/ 0 w 409023"/>
              <a:gd name="connsiteY0-374" fmla="*/ 182612 h 536114"/>
              <a:gd name="connsiteX1-375" fmla="*/ 409023 w 409023"/>
              <a:gd name="connsiteY1-376" fmla="*/ 0 h 536114"/>
              <a:gd name="connsiteX2-377" fmla="*/ 327382 w 409023"/>
              <a:gd name="connsiteY2-378" fmla="*/ 274285 h 536114"/>
              <a:gd name="connsiteX3-379" fmla="*/ 331206 w 409023"/>
              <a:gd name="connsiteY3-380" fmla="*/ 381649 h 536114"/>
              <a:gd name="connsiteX4-381" fmla="*/ 71033 w 409023"/>
              <a:gd name="connsiteY4-382" fmla="*/ 536114 h 536114"/>
              <a:gd name="connsiteX5-383" fmla="*/ 0 w 409023"/>
              <a:gd name="connsiteY5-384" fmla="*/ 182612 h 536114"/>
              <a:gd name="connsiteX0-385" fmla="*/ 0 w 379479"/>
              <a:gd name="connsiteY0-386" fmla="*/ 217555 h 571057"/>
              <a:gd name="connsiteX1-387" fmla="*/ 379479 w 379479"/>
              <a:gd name="connsiteY1-388" fmla="*/ 0 h 571057"/>
              <a:gd name="connsiteX2-389" fmla="*/ 327382 w 379479"/>
              <a:gd name="connsiteY2-390" fmla="*/ 309228 h 571057"/>
              <a:gd name="connsiteX3-391" fmla="*/ 331206 w 379479"/>
              <a:gd name="connsiteY3-392" fmla="*/ 416592 h 571057"/>
              <a:gd name="connsiteX4-393" fmla="*/ 71033 w 379479"/>
              <a:gd name="connsiteY4-394" fmla="*/ 571057 h 571057"/>
              <a:gd name="connsiteX5-395" fmla="*/ 0 w 379479"/>
              <a:gd name="connsiteY5-396" fmla="*/ 217555 h 571057"/>
              <a:gd name="connsiteX0-397" fmla="*/ 0 w 381732"/>
              <a:gd name="connsiteY0-398" fmla="*/ 217555 h 571057"/>
              <a:gd name="connsiteX1-399" fmla="*/ 379479 w 381732"/>
              <a:gd name="connsiteY1-400" fmla="*/ 0 h 571057"/>
              <a:gd name="connsiteX2-401" fmla="*/ 381732 w 381732"/>
              <a:gd name="connsiteY2-402" fmla="*/ 9724 h 571057"/>
              <a:gd name="connsiteX3-403" fmla="*/ 327382 w 381732"/>
              <a:gd name="connsiteY3-404" fmla="*/ 309228 h 571057"/>
              <a:gd name="connsiteX4-405" fmla="*/ 331206 w 381732"/>
              <a:gd name="connsiteY4-406" fmla="*/ 416592 h 571057"/>
              <a:gd name="connsiteX5-407" fmla="*/ 71033 w 381732"/>
              <a:gd name="connsiteY5-408" fmla="*/ 571057 h 571057"/>
              <a:gd name="connsiteX6" fmla="*/ 0 w 381732"/>
              <a:gd name="connsiteY6" fmla="*/ 217555 h 571057"/>
              <a:gd name="connsiteX0-409" fmla="*/ 0 w 408322"/>
              <a:gd name="connsiteY0-410" fmla="*/ 217555 h 571057"/>
              <a:gd name="connsiteX1-411" fmla="*/ 379479 w 408322"/>
              <a:gd name="connsiteY1-412" fmla="*/ 0 h 571057"/>
              <a:gd name="connsiteX2-413" fmla="*/ 408322 w 408322"/>
              <a:gd name="connsiteY2-414" fmla="*/ 47579 h 571057"/>
              <a:gd name="connsiteX3-415" fmla="*/ 327382 w 408322"/>
              <a:gd name="connsiteY3-416" fmla="*/ 309228 h 571057"/>
              <a:gd name="connsiteX4-417" fmla="*/ 331206 w 408322"/>
              <a:gd name="connsiteY4-418" fmla="*/ 416592 h 571057"/>
              <a:gd name="connsiteX5-419" fmla="*/ 71033 w 408322"/>
              <a:gd name="connsiteY5-420" fmla="*/ 571057 h 571057"/>
              <a:gd name="connsiteX6-421" fmla="*/ 0 w 408322"/>
              <a:gd name="connsiteY6-422" fmla="*/ 217555 h 571057"/>
              <a:gd name="connsiteX0-423" fmla="*/ 0 w 408322"/>
              <a:gd name="connsiteY0-424" fmla="*/ 223379 h 576881"/>
              <a:gd name="connsiteX1-425" fmla="*/ 311527 w 408322"/>
              <a:gd name="connsiteY1-426" fmla="*/ 0 h 576881"/>
              <a:gd name="connsiteX2-427" fmla="*/ 408322 w 408322"/>
              <a:gd name="connsiteY2-428" fmla="*/ 53403 h 576881"/>
              <a:gd name="connsiteX3-429" fmla="*/ 327382 w 408322"/>
              <a:gd name="connsiteY3-430" fmla="*/ 315052 h 576881"/>
              <a:gd name="connsiteX4-431" fmla="*/ 331206 w 408322"/>
              <a:gd name="connsiteY4-432" fmla="*/ 422416 h 576881"/>
              <a:gd name="connsiteX5-433" fmla="*/ 71033 w 408322"/>
              <a:gd name="connsiteY5-434" fmla="*/ 576881 h 576881"/>
              <a:gd name="connsiteX6-435" fmla="*/ 0 w 408322"/>
              <a:gd name="connsiteY6-436" fmla="*/ 223379 h 576881"/>
              <a:gd name="connsiteX0-437" fmla="*/ 0 w 491046"/>
              <a:gd name="connsiteY0-438" fmla="*/ 223379 h 576881"/>
              <a:gd name="connsiteX1-439" fmla="*/ 311527 w 491046"/>
              <a:gd name="connsiteY1-440" fmla="*/ 0 h 576881"/>
              <a:gd name="connsiteX2-441" fmla="*/ 491046 w 491046"/>
              <a:gd name="connsiteY2-442" fmla="*/ 152409 h 576881"/>
              <a:gd name="connsiteX3-443" fmla="*/ 327382 w 491046"/>
              <a:gd name="connsiteY3-444" fmla="*/ 315052 h 576881"/>
              <a:gd name="connsiteX4-445" fmla="*/ 331206 w 491046"/>
              <a:gd name="connsiteY4-446" fmla="*/ 422416 h 576881"/>
              <a:gd name="connsiteX5-447" fmla="*/ 71033 w 491046"/>
              <a:gd name="connsiteY5-448" fmla="*/ 576881 h 576881"/>
              <a:gd name="connsiteX6-449" fmla="*/ 0 w 491046"/>
              <a:gd name="connsiteY6-450" fmla="*/ 223379 h 576881"/>
              <a:gd name="connsiteX0-451" fmla="*/ 0 w 478422"/>
              <a:gd name="connsiteY0-452" fmla="*/ 202643 h 576881"/>
              <a:gd name="connsiteX1-453" fmla="*/ 298903 w 478422"/>
              <a:gd name="connsiteY1-454" fmla="*/ 0 h 576881"/>
              <a:gd name="connsiteX2-455" fmla="*/ 478422 w 478422"/>
              <a:gd name="connsiteY2-456" fmla="*/ 152409 h 576881"/>
              <a:gd name="connsiteX3-457" fmla="*/ 314758 w 478422"/>
              <a:gd name="connsiteY3-458" fmla="*/ 315052 h 576881"/>
              <a:gd name="connsiteX4-459" fmla="*/ 318582 w 478422"/>
              <a:gd name="connsiteY4-460" fmla="*/ 422416 h 576881"/>
              <a:gd name="connsiteX5-461" fmla="*/ 58409 w 478422"/>
              <a:gd name="connsiteY5-462" fmla="*/ 576881 h 576881"/>
              <a:gd name="connsiteX6-463" fmla="*/ 0 w 478422"/>
              <a:gd name="connsiteY6-464" fmla="*/ 202643 h 576881"/>
              <a:gd name="connsiteX0-465" fmla="*/ 0 w 478422"/>
              <a:gd name="connsiteY0-466" fmla="*/ 274271 h 648509"/>
              <a:gd name="connsiteX1-467" fmla="*/ 278139 w 478422"/>
              <a:gd name="connsiteY1-468" fmla="*/ 0 h 648509"/>
              <a:gd name="connsiteX2-469" fmla="*/ 478422 w 478422"/>
              <a:gd name="connsiteY2-470" fmla="*/ 224037 h 648509"/>
              <a:gd name="connsiteX3-471" fmla="*/ 314758 w 478422"/>
              <a:gd name="connsiteY3-472" fmla="*/ 386680 h 648509"/>
              <a:gd name="connsiteX4-473" fmla="*/ 318582 w 478422"/>
              <a:gd name="connsiteY4-474" fmla="*/ 494044 h 648509"/>
              <a:gd name="connsiteX5-475" fmla="*/ 58409 w 478422"/>
              <a:gd name="connsiteY5-476" fmla="*/ 648509 h 648509"/>
              <a:gd name="connsiteX6-477" fmla="*/ 0 w 478422"/>
              <a:gd name="connsiteY6-478" fmla="*/ 274271 h 648509"/>
              <a:gd name="connsiteX0-479" fmla="*/ 0 w 680870"/>
              <a:gd name="connsiteY0-480" fmla="*/ 274271 h 648509"/>
              <a:gd name="connsiteX1-481" fmla="*/ 278139 w 680870"/>
              <a:gd name="connsiteY1-482" fmla="*/ 0 h 648509"/>
              <a:gd name="connsiteX2-483" fmla="*/ 680870 w 680870"/>
              <a:gd name="connsiteY2-484" fmla="*/ 239386 h 648509"/>
              <a:gd name="connsiteX3-485" fmla="*/ 314758 w 680870"/>
              <a:gd name="connsiteY3-486" fmla="*/ 386680 h 648509"/>
              <a:gd name="connsiteX4-487" fmla="*/ 318582 w 680870"/>
              <a:gd name="connsiteY4-488" fmla="*/ 494044 h 648509"/>
              <a:gd name="connsiteX5-489" fmla="*/ 58409 w 680870"/>
              <a:gd name="connsiteY5-490" fmla="*/ 648509 h 648509"/>
              <a:gd name="connsiteX6-491" fmla="*/ 0 w 680870"/>
              <a:gd name="connsiteY6-492" fmla="*/ 274271 h 648509"/>
              <a:gd name="connsiteX0-493" fmla="*/ 0 w 680870"/>
              <a:gd name="connsiteY0-494" fmla="*/ 274271 h 701332"/>
              <a:gd name="connsiteX1-495" fmla="*/ 278139 w 680870"/>
              <a:gd name="connsiteY1-496" fmla="*/ 0 h 701332"/>
              <a:gd name="connsiteX2-497" fmla="*/ 680870 w 680870"/>
              <a:gd name="connsiteY2-498" fmla="*/ 239386 h 701332"/>
              <a:gd name="connsiteX3-499" fmla="*/ 519801 w 680870"/>
              <a:gd name="connsiteY3-500" fmla="*/ 701332 h 701332"/>
              <a:gd name="connsiteX4-501" fmla="*/ 318582 w 680870"/>
              <a:gd name="connsiteY4-502" fmla="*/ 494044 h 701332"/>
              <a:gd name="connsiteX5-503" fmla="*/ 58409 w 680870"/>
              <a:gd name="connsiteY5-504" fmla="*/ 648509 h 701332"/>
              <a:gd name="connsiteX6-505" fmla="*/ 0 w 680870"/>
              <a:gd name="connsiteY6-506" fmla="*/ 274271 h 701332"/>
              <a:gd name="connsiteX0-507" fmla="*/ 0 w 680870"/>
              <a:gd name="connsiteY0-508" fmla="*/ 274271 h 660402"/>
              <a:gd name="connsiteX1-509" fmla="*/ 278139 w 680870"/>
              <a:gd name="connsiteY1-510" fmla="*/ 0 h 660402"/>
              <a:gd name="connsiteX2-511" fmla="*/ 680870 w 680870"/>
              <a:gd name="connsiteY2-512" fmla="*/ 239386 h 660402"/>
              <a:gd name="connsiteX3-513" fmla="*/ 506824 w 680870"/>
              <a:gd name="connsiteY3-514" fmla="*/ 660402 h 660402"/>
              <a:gd name="connsiteX4-515" fmla="*/ 318582 w 680870"/>
              <a:gd name="connsiteY4-516" fmla="*/ 494044 h 660402"/>
              <a:gd name="connsiteX5-517" fmla="*/ 58409 w 680870"/>
              <a:gd name="connsiteY5-518" fmla="*/ 648509 h 660402"/>
              <a:gd name="connsiteX6-519" fmla="*/ 0 w 680870"/>
              <a:gd name="connsiteY6-520" fmla="*/ 274271 h 660402"/>
              <a:gd name="connsiteX0-521" fmla="*/ 0 w 680870"/>
              <a:gd name="connsiteY0-522" fmla="*/ 274271 h 660402"/>
              <a:gd name="connsiteX1-523" fmla="*/ 278139 w 680870"/>
              <a:gd name="connsiteY1-524" fmla="*/ 0 h 660402"/>
              <a:gd name="connsiteX2-525" fmla="*/ 680870 w 680870"/>
              <a:gd name="connsiteY2-526" fmla="*/ 239386 h 660402"/>
              <a:gd name="connsiteX3-527" fmla="*/ 506824 w 680870"/>
              <a:gd name="connsiteY3-528" fmla="*/ 660402 h 660402"/>
              <a:gd name="connsiteX4-529" fmla="*/ 318582 w 680870"/>
              <a:gd name="connsiteY4-530" fmla="*/ 494044 h 660402"/>
              <a:gd name="connsiteX5-531" fmla="*/ 208947 w 680870"/>
              <a:gd name="connsiteY5-532" fmla="*/ 438741 h 660402"/>
              <a:gd name="connsiteX6-533" fmla="*/ 0 w 680870"/>
              <a:gd name="connsiteY6-534" fmla="*/ 274271 h 660402"/>
              <a:gd name="connsiteX0-535" fmla="*/ 0 w 551096"/>
              <a:gd name="connsiteY0-536" fmla="*/ 276829 h 660402"/>
              <a:gd name="connsiteX1-537" fmla="*/ 148365 w 551096"/>
              <a:gd name="connsiteY1-538" fmla="*/ 0 h 660402"/>
              <a:gd name="connsiteX2-539" fmla="*/ 551096 w 551096"/>
              <a:gd name="connsiteY2-540" fmla="*/ 239386 h 660402"/>
              <a:gd name="connsiteX3-541" fmla="*/ 377050 w 551096"/>
              <a:gd name="connsiteY3-542" fmla="*/ 660402 h 660402"/>
              <a:gd name="connsiteX4-543" fmla="*/ 188808 w 551096"/>
              <a:gd name="connsiteY4-544" fmla="*/ 494044 h 660402"/>
              <a:gd name="connsiteX5-545" fmla="*/ 79173 w 551096"/>
              <a:gd name="connsiteY5-546" fmla="*/ 438741 h 660402"/>
              <a:gd name="connsiteX6-547" fmla="*/ 0 w 551096"/>
              <a:gd name="connsiteY6-548" fmla="*/ 276829 h 660402"/>
              <a:gd name="connsiteX0-549" fmla="*/ 0 w 551096"/>
              <a:gd name="connsiteY0-550" fmla="*/ 317245 h 700818"/>
              <a:gd name="connsiteX1-551" fmla="*/ 142774 w 551096"/>
              <a:gd name="connsiteY1-552" fmla="*/ 0 h 700818"/>
              <a:gd name="connsiteX2-553" fmla="*/ 551096 w 551096"/>
              <a:gd name="connsiteY2-554" fmla="*/ 279802 h 700818"/>
              <a:gd name="connsiteX3-555" fmla="*/ 377050 w 551096"/>
              <a:gd name="connsiteY3-556" fmla="*/ 700818 h 700818"/>
              <a:gd name="connsiteX4-557" fmla="*/ 188808 w 551096"/>
              <a:gd name="connsiteY4-558" fmla="*/ 534460 h 700818"/>
              <a:gd name="connsiteX5-559" fmla="*/ 79173 w 551096"/>
              <a:gd name="connsiteY5-560" fmla="*/ 479157 h 700818"/>
              <a:gd name="connsiteX6-561" fmla="*/ 0 w 551096"/>
              <a:gd name="connsiteY6-562" fmla="*/ 317245 h 700818"/>
              <a:gd name="connsiteX0-563" fmla="*/ 0 w 590237"/>
              <a:gd name="connsiteY0-564" fmla="*/ 350312 h 700818"/>
              <a:gd name="connsiteX1-565" fmla="*/ 181915 w 590237"/>
              <a:gd name="connsiteY1-566" fmla="*/ 0 h 700818"/>
              <a:gd name="connsiteX2-567" fmla="*/ 590237 w 590237"/>
              <a:gd name="connsiteY2-568" fmla="*/ 279802 h 700818"/>
              <a:gd name="connsiteX3-569" fmla="*/ 416191 w 590237"/>
              <a:gd name="connsiteY3-570" fmla="*/ 700818 h 700818"/>
              <a:gd name="connsiteX4-571" fmla="*/ 227949 w 590237"/>
              <a:gd name="connsiteY4-572" fmla="*/ 534460 h 700818"/>
              <a:gd name="connsiteX5-573" fmla="*/ 118314 w 590237"/>
              <a:gd name="connsiteY5-574" fmla="*/ 479157 h 700818"/>
              <a:gd name="connsiteX6-575" fmla="*/ 0 w 590237"/>
              <a:gd name="connsiteY6-576" fmla="*/ 350312 h 700818"/>
              <a:gd name="connsiteX0-577" fmla="*/ 0 w 590237"/>
              <a:gd name="connsiteY0-578" fmla="*/ 350312 h 700818"/>
              <a:gd name="connsiteX1-579" fmla="*/ 181915 w 590237"/>
              <a:gd name="connsiteY1-580" fmla="*/ 0 h 700818"/>
              <a:gd name="connsiteX2-581" fmla="*/ 590237 w 590237"/>
              <a:gd name="connsiteY2-582" fmla="*/ 279802 h 700818"/>
              <a:gd name="connsiteX3-583" fmla="*/ 416191 w 590237"/>
              <a:gd name="connsiteY3-584" fmla="*/ 700818 h 700818"/>
              <a:gd name="connsiteX4-585" fmla="*/ 227949 w 590237"/>
              <a:gd name="connsiteY4-586" fmla="*/ 534460 h 700818"/>
              <a:gd name="connsiteX5-587" fmla="*/ 30712 w 590237"/>
              <a:gd name="connsiteY5-588" fmla="*/ 624285 h 700818"/>
              <a:gd name="connsiteX6-589" fmla="*/ 0 w 590237"/>
              <a:gd name="connsiteY6-590" fmla="*/ 350312 h 700818"/>
              <a:gd name="connsiteX0-591" fmla="*/ 0 w 590237"/>
              <a:gd name="connsiteY0-592" fmla="*/ 350312 h 746745"/>
              <a:gd name="connsiteX1-593" fmla="*/ 181915 w 590237"/>
              <a:gd name="connsiteY1-594" fmla="*/ 0 h 746745"/>
              <a:gd name="connsiteX2-595" fmla="*/ 590237 w 590237"/>
              <a:gd name="connsiteY2-596" fmla="*/ 279802 h 746745"/>
              <a:gd name="connsiteX3-597" fmla="*/ 434830 w 590237"/>
              <a:gd name="connsiteY3-598" fmla="*/ 746745 h 746745"/>
              <a:gd name="connsiteX4-599" fmla="*/ 227949 w 590237"/>
              <a:gd name="connsiteY4-600" fmla="*/ 534460 h 746745"/>
              <a:gd name="connsiteX5-601" fmla="*/ 30712 w 590237"/>
              <a:gd name="connsiteY5-602" fmla="*/ 624285 h 746745"/>
              <a:gd name="connsiteX6-603" fmla="*/ 0 w 590237"/>
              <a:gd name="connsiteY6-604" fmla="*/ 350312 h 746745"/>
              <a:gd name="connsiteX0-605" fmla="*/ 0 w 590237"/>
              <a:gd name="connsiteY0-606" fmla="*/ 350312 h 749786"/>
              <a:gd name="connsiteX1-607" fmla="*/ 181915 w 590237"/>
              <a:gd name="connsiteY1-608" fmla="*/ 0 h 749786"/>
              <a:gd name="connsiteX2-609" fmla="*/ 590237 w 590237"/>
              <a:gd name="connsiteY2-610" fmla="*/ 279802 h 749786"/>
              <a:gd name="connsiteX3-611" fmla="*/ 434830 w 590237"/>
              <a:gd name="connsiteY3-612" fmla="*/ 749786 h 749786"/>
              <a:gd name="connsiteX4-613" fmla="*/ 227949 w 590237"/>
              <a:gd name="connsiteY4-614" fmla="*/ 534460 h 749786"/>
              <a:gd name="connsiteX5-615" fmla="*/ 30712 w 590237"/>
              <a:gd name="connsiteY5-616" fmla="*/ 624285 h 749786"/>
              <a:gd name="connsiteX6-617" fmla="*/ 0 w 590237"/>
              <a:gd name="connsiteY6-618" fmla="*/ 350312 h 749786"/>
              <a:gd name="connsiteX0-619" fmla="*/ 0 w 506922"/>
              <a:gd name="connsiteY0-620" fmla="*/ 350312 h 749786"/>
              <a:gd name="connsiteX1-621" fmla="*/ 181915 w 506922"/>
              <a:gd name="connsiteY1-622" fmla="*/ 0 h 749786"/>
              <a:gd name="connsiteX2-623" fmla="*/ 506922 w 506922"/>
              <a:gd name="connsiteY2-624" fmla="*/ 313257 h 749786"/>
              <a:gd name="connsiteX3-625" fmla="*/ 434830 w 506922"/>
              <a:gd name="connsiteY3-626" fmla="*/ 749786 h 749786"/>
              <a:gd name="connsiteX4-627" fmla="*/ 227949 w 506922"/>
              <a:gd name="connsiteY4-628" fmla="*/ 534460 h 749786"/>
              <a:gd name="connsiteX5-629" fmla="*/ 30712 w 506922"/>
              <a:gd name="connsiteY5-630" fmla="*/ 624285 h 749786"/>
              <a:gd name="connsiteX6-631" fmla="*/ 0 w 506922"/>
              <a:gd name="connsiteY6-632" fmla="*/ 350312 h 749786"/>
              <a:gd name="connsiteX0-633" fmla="*/ 0 w 722924"/>
              <a:gd name="connsiteY0-634" fmla="*/ 283402 h 749786"/>
              <a:gd name="connsiteX1-635" fmla="*/ 397917 w 722924"/>
              <a:gd name="connsiteY1-636" fmla="*/ 0 h 749786"/>
              <a:gd name="connsiteX2-637" fmla="*/ 722924 w 722924"/>
              <a:gd name="connsiteY2-638" fmla="*/ 313257 h 749786"/>
              <a:gd name="connsiteX3-639" fmla="*/ 650832 w 722924"/>
              <a:gd name="connsiteY3-640" fmla="*/ 749786 h 749786"/>
              <a:gd name="connsiteX4-641" fmla="*/ 443951 w 722924"/>
              <a:gd name="connsiteY4-642" fmla="*/ 534460 h 749786"/>
              <a:gd name="connsiteX5-643" fmla="*/ 246714 w 722924"/>
              <a:gd name="connsiteY5-644" fmla="*/ 624285 h 749786"/>
              <a:gd name="connsiteX6-645" fmla="*/ 0 w 722924"/>
              <a:gd name="connsiteY6-646" fmla="*/ 283402 h 749786"/>
              <a:gd name="connsiteX0-647" fmla="*/ 0 w 722924"/>
              <a:gd name="connsiteY0-648" fmla="*/ 283402 h 752668"/>
              <a:gd name="connsiteX1-649" fmla="*/ 397917 w 722924"/>
              <a:gd name="connsiteY1-650" fmla="*/ 0 h 752668"/>
              <a:gd name="connsiteX2-651" fmla="*/ 722924 w 722924"/>
              <a:gd name="connsiteY2-652" fmla="*/ 313257 h 752668"/>
              <a:gd name="connsiteX3-653" fmla="*/ 650832 w 722924"/>
              <a:gd name="connsiteY3-654" fmla="*/ 749786 h 752668"/>
              <a:gd name="connsiteX4-655" fmla="*/ 443951 w 722924"/>
              <a:gd name="connsiteY4-656" fmla="*/ 534460 h 752668"/>
              <a:gd name="connsiteX5-657" fmla="*/ 163153 w 722924"/>
              <a:gd name="connsiteY5-658" fmla="*/ 752668 h 752668"/>
              <a:gd name="connsiteX6-659" fmla="*/ 0 w 722924"/>
              <a:gd name="connsiteY6-660" fmla="*/ 283402 h 75266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421" y="connsiteY6-422"/>
              </a:cxn>
            </a:cxnLst>
            <a:rect l="l" t="t" r="r" b="b"/>
            <a:pathLst>
              <a:path w="722924" h="752668">
                <a:moveTo>
                  <a:pt x="0" y="283402"/>
                </a:moveTo>
                <a:lnTo>
                  <a:pt x="397917" y="0"/>
                </a:lnTo>
                <a:lnTo>
                  <a:pt x="722924" y="313257"/>
                </a:lnTo>
                <a:lnTo>
                  <a:pt x="650832" y="749786"/>
                </a:lnTo>
                <a:lnTo>
                  <a:pt x="443951" y="534460"/>
                </a:lnTo>
                <a:lnTo>
                  <a:pt x="163153" y="752668"/>
                </a:lnTo>
                <a:lnTo>
                  <a:pt x="0" y="283402"/>
                </a:lnTo>
                <a:close/>
              </a:path>
            </a:pathLst>
          </a:custGeom>
          <a:noFill/>
          <a:ln w="31750">
            <a:solidFill>
              <a:srgbClr val="00B05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24" name="矩形 23"/>
          <p:cNvSpPr/>
          <p:nvPr/>
        </p:nvSpPr>
        <p:spPr>
          <a:xfrm>
            <a:off x="476029" y="3914228"/>
            <a:ext cx="1540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NewSQL</a:t>
            </a:r>
            <a:endParaRPr kumimoji="1" lang="en-US" altLang="zh-CN" sz="3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b68e8917-085d-4da4-ad7f-497e8a91d15a"/>
  <p:tag name="COMMONDATA" val="eyJoZGlkIjoiMmI2Y2RmNTUyOTczOGJhOTliNTg4NWMyMmQ4YTkzNjMifQ=="/>
</p:tagLst>
</file>

<file path=ppt/theme/theme1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  <a:tailEnd type="arrow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  <a:tailEnd type="arrow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31496</Words>
  <Application>WPS 演示</Application>
  <PresentationFormat>全屏显示(16:10)</PresentationFormat>
  <Paragraphs>2352</Paragraphs>
  <Slides>98</Slides>
  <Notes>49</Notes>
  <HiddenSlides>1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98</vt:i4>
      </vt:variant>
    </vt:vector>
  </HeadingPairs>
  <TitlesOfParts>
    <vt:vector size="126" baseType="lpstr">
      <vt:lpstr>Arial</vt:lpstr>
      <vt:lpstr>宋体</vt:lpstr>
      <vt:lpstr>Wingdings</vt:lpstr>
      <vt:lpstr>等线</vt:lpstr>
      <vt:lpstr>微软雅黑 Light</vt:lpstr>
      <vt:lpstr>微软雅黑</vt:lpstr>
      <vt:lpstr>Consolas</vt:lpstr>
      <vt:lpstr>Calibri</vt:lpstr>
      <vt:lpstr>楷体</vt:lpstr>
      <vt:lpstr>Courier</vt:lpstr>
      <vt:lpstr>Courier New</vt:lpstr>
      <vt:lpstr>Verdana</vt:lpstr>
      <vt:lpstr>Comic Sans MS</vt:lpstr>
      <vt:lpstr>Arial Unicode MS</vt:lpstr>
      <vt:lpstr>Cambria Math</vt:lpstr>
      <vt:lpstr>Roboto</vt:lpstr>
      <vt:lpstr>思源黑体 CN Regular</vt:lpstr>
      <vt:lpstr>思源宋体 CN Heavy</vt:lpstr>
      <vt:lpstr>Candara</vt:lpstr>
      <vt:lpstr>PingFang SC Bold</vt:lpstr>
      <vt:lpstr>PingFang SC</vt:lpstr>
      <vt:lpstr>Symbol</vt:lpstr>
      <vt:lpstr>Eras Medium ITC</vt:lpstr>
      <vt:lpstr>ksdb</vt:lpstr>
      <vt:lpstr>Helvetica Neue Medium</vt:lpstr>
      <vt:lpstr>Times New Roman</vt:lpstr>
      <vt:lpstr>黑体</vt:lpstr>
      <vt:lpstr>1_Office 主题​​</vt:lpstr>
      <vt:lpstr>Spanner &amp; new SQL database</vt:lpstr>
      <vt:lpstr>Review: Distributed Transaction &amp; Replications </vt:lpstr>
      <vt:lpstr>Review of properties required by distributed systems</vt:lpstr>
      <vt:lpstr>Review of properties required by distributed systems</vt:lpstr>
      <vt:lpstr>Review of properties required by distributed systems</vt:lpstr>
      <vt:lpstr>PowerPoint 演示文稿</vt:lpstr>
      <vt:lpstr>Problems faced by large-scale company </vt:lpstr>
      <vt:lpstr>How to shard? </vt:lpstr>
      <vt:lpstr>Problems faced by large-scale company </vt:lpstr>
      <vt:lpstr>Problems faced by large-scale company </vt:lpstr>
      <vt:lpstr>Question: is a replication factor of 2 ok?</vt:lpstr>
      <vt:lpstr>Geo-replicated datacenters</vt:lpstr>
      <vt:lpstr>Replication within a DC is insufficient </vt:lpstr>
      <vt:lpstr>Spanner further replicates the data across datacenters</vt:lpstr>
      <vt:lpstr>Replications causes consistency problem </vt:lpstr>
      <vt:lpstr>Solution: Paxos for single-copy consistency  </vt:lpstr>
      <vt:lpstr>2-phase commit + 2-phase locking </vt:lpstr>
      <vt:lpstr>Big picture of Spanner </vt:lpstr>
      <vt:lpstr>Execution flow of read-write transaction(TX)</vt:lpstr>
      <vt:lpstr>Execution flow of read-write transaction(TX)</vt:lpstr>
      <vt:lpstr>Execution flow of read-write transaction(TX)</vt:lpstr>
      <vt:lpstr>Execution flow of read-write transaction(TX)</vt:lpstr>
      <vt:lpstr>Execution flow of read-write transaction(TX)</vt:lpstr>
      <vt:lpstr>Execution flow of read-write transaction(TX)</vt:lpstr>
      <vt:lpstr>Execution flow of read-write transaction(TX)</vt:lpstr>
      <vt:lpstr>Execution flow of read-write transaction(TX)</vt:lpstr>
      <vt:lpstr>Execution flow of read-write transaction(TX)</vt:lpstr>
      <vt:lpstr>Execution flow of read-write transaction(TX)</vt:lpstr>
      <vt:lpstr>Execution flow of read-write transaction(TX)</vt:lpstr>
      <vt:lpstr>Read-write TX: put it all together </vt:lpstr>
      <vt:lpstr>Read-write TX: put it together </vt:lpstr>
      <vt:lpstr>Read-write TX of Spanner so far </vt:lpstr>
      <vt:lpstr>What about read-only TX? </vt:lpstr>
      <vt:lpstr>Review: Multi-version Concurrency Control</vt:lpstr>
      <vt:lpstr>Review: Snapshot Isolation</vt:lpstr>
      <vt:lpstr>Review: Snapshot Isolation Implementation</vt:lpstr>
      <vt:lpstr>Snapshot is not suitable for Spanner: non-serializable!</vt:lpstr>
      <vt:lpstr>Idea: use 2PL for read-write TX, MVCC for read-only TX</vt:lpstr>
      <vt:lpstr>MV-2PL: read-write TX (w/o 2PC &amp; Paxos for simplicity)</vt:lpstr>
      <vt:lpstr>MV-2PL: read-only TX </vt:lpstr>
      <vt:lpstr>Challenge: missing the update </vt:lpstr>
      <vt:lpstr>Atomic scope of the operations in MV-2PL</vt:lpstr>
      <vt:lpstr>Achieves the atomicity w/ waiting for the lock</vt:lpstr>
      <vt:lpstr>Example revisit  </vt:lpstr>
      <vt:lpstr>Question remains: how do we assign the time to TXs? </vt:lpstr>
      <vt:lpstr>PowerPoint 演示文稿</vt:lpstr>
      <vt:lpstr>Global time is inefficient for Spanner’s use case </vt:lpstr>
      <vt:lpstr>Cache the time locally to avoid querying the global counter</vt:lpstr>
      <vt:lpstr>Cache global counter to avoid frequently reads</vt:lpstr>
      <vt:lpstr>Example revisit w/ cached time</vt:lpstr>
      <vt:lpstr>Drawbacks of cached time </vt:lpstr>
      <vt:lpstr>Drawbacks of cached time </vt:lpstr>
      <vt:lpstr>Challenge of the timing in MVCC so far </vt:lpstr>
      <vt:lpstr>Timing: a key building block in distributed systems</vt:lpstr>
      <vt:lpstr>Time Measuring</vt:lpstr>
      <vt:lpstr>Challenge: clock synchronization</vt:lpstr>
      <vt:lpstr>Sync clock with NTP </vt:lpstr>
      <vt:lpstr>Sync clock with NTP: Estimating Network Latency </vt:lpstr>
      <vt:lpstr>Sync clock with NTP: Estimating Network Latency </vt:lpstr>
      <vt:lpstr>Can NTP + Physical time used for MVCC? </vt:lpstr>
      <vt:lpstr>TrueTime API of Spanner</vt:lpstr>
      <vt:lpstr>Power of TrueTime API (return [L,U])</vt:lpstr>
      <vt:lpstr>Power of TrueTime API (return [L,U])</vt:lpstr>
      <vt:lpstr>Power of TrueTime API (return [L,U])</vt:lpstr>
      <vt:lpstr>What if no wait? </vt:lpstr>
      <vt:lpstr>PowerPoint 演示文稿</vt:lpstr>
      <vt:lpstr>TrueTime: how to achieve the bound? </vt:lpstr>
      <vt:lpstr>TrueTime: how to calculate the bound? </vt:lpstr>
      <vt:lpstr>TrueTime: how to calculate the bound? </vt:lpstr>
      <vt:lpstr>TrueTime: how to calculate the bound? </vt:lpstr>
      <vt:lpstr>TrueTime: how to calculate the bound? </vt:lpstr>
      <vt:lpstr>Commit wait revisited </vt:lpstr>
      <vt:lpstr>TrueTime adopts multiple time servers</vt:lpstr>
      <vt:lpstr>TrueTime adopts multiple time servers</vt:lpstr>
      <vt:lpstr>Final takeaway of TrueTime: Network-Induced Uncertainty</vt:lpstr>
      <vt:lpstr>Summary</vt:lpstr>
      <vt:lpstr>PowerPoint 演示文稿</vt:lpstr>
      <vt:lpstr>OldSQL = Relational Model + SQL + ACID</vt:lpstr>
      <vt:lpstr>The trend of Web and Big Data</vt:lpstr>
      <vt:lpstr>The Attempt for Scaling SQL</vt:lpstr>
      <vt:lpstr>Scale Horizontally with Middleware (in old time)</vt:lpstr>
      <vt:lpstr>Scale Horizontally with Middleware</vt:lpstr>
      <vt:lpstr>Implementing SQL scalably is challenging that time </vt:lpstr>
      <vt:lpstr>The term “NoSQL”</vt:lpstr>
      <vt:lpstr>NoSQL - Build from scratch</vt:lpstr>
      <vt:lpstr>1. Specific (Simplified from SQL) Data Model</vt:lpstr>
      <vt:lpstr>2. Weaken Transaction</vt:lpstr>
      <vt:lpstr>Why weakening the Transaction?</vt:lpstr>
      <vt:lpstr>Why weakening the Transaction?</vt:lpstr>
      <vt:lpstr>Drawback of weaken transaction</vt:lpstr>
      <vt:lpstr>Several (NoSQL) applications can tolerate inconsistency</vt:lpstr>
      <vt:lpstr>3. Asynchronous Replication</vt:lpstr>
      <vt:lpstr>Summary of Several Famous NoSQL systems</vt:lpstr>
      <vt:lpstr>Fun fact about DynamoDB@2022 </vt:lpstr>
      <vt:lpstr>NewSQL</vt:lpstr>
      <vt:lpstr>Stonebraker’s NewSQL definition[1]</vt:lpstr>
      <vt:lpstr>Summary SQL vs. NoSQL vs. NewSQL</vt:lpstr>
      <vt:lpstr>Summary SQL vs. NoSQL vs. NewSQL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李昱翰</cp:lastModifiedBy>
  <cp:revision>1582</cp:revision>
  <cp:lastPrinted>2020-03-02T13:38:00Z</cp:lastPrinted>
  <dcterms:created xsi:type="dcterms:W3CDTF">2017-11-24T09:35:00Z</dcterms:created>
  <dcterms:modified xsi:type="dcterms:W3CDTF">2022-12-24T06:22:45Z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FD5BFE8D932C442288272D72AC1D12C7</vt:lpwstr>
  </property>
  <property fmtid="{D5CDD505-2E9C-101B-9397-08002B2CF9AE}" pid="3" name="KSOProductBuildVer">
    <vt:lpwstr>2052-11.1.0.12980</vt:lpwstr>
  </property>
</Properties>
</file>